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3"/>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Lst>
  <p:sldSz cy="5143500" cx="9144000"/>
  <p:notesSz cx="6858000" cy="9144000"/>
  <p:embeddedFontLst>
    <p:embeddedFont>
      <p:font typeface="Roboto"/>
      <p:regular r:id="rId56"/>
      <p:bold r:id="rId57"/>
      <p:italic r:id="rId58"/>
      <p:boldItalic r:id="rId59"/>
    </p:embeddedFont>
    <p:embeddedFont>
      <p:font typeface="Inconsolata"/>
      <p:regular r:id="rId60"/>
      <p:bold r:id="rId61"/>
    </p:embeddedFont>
    <p:embeddedFont>
      <p:font typeface="Montserrat"/>
      <p:regular r:id="rId62"/>
      <p:bold r:id="rId63"/>
      <p:italic r:id="rId64"/>
      <p:boldItalic r:id="rId65"/>
    </p:embeddedFont>
    <p:embeddedFont>
      <p:font typeface="Source Code Pro"/>
      <p:regular r:id="rId66"/>
      <p:bold r:id="rId67"/>
      <p:italic r:id="rId68"/>
      <p:boldItalic r:id="rId69"/>
    </p:embeddedFont>
    <p:embeddedFont>
      <p:font typeface="Oswald"/>
      <p:regular r:id="rId70"/>
      <p:bold r:id="rId7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1" Type="http://schemas.openxmlformats.org/officeDocument/2006/relationships/font" Target="fonts/Oswald-bold.fntdata"/><Relationship Id="rId70" Type="http://schemas.openxmlformats.org/officeDocument/2006/relationships/font" Target="fonts/Oswald-regular.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Montserrat-regular.fntdata"/><Relationship Id="rId61" Type="http://schemas.openxmlformats.org/officeDocument/2006/relationships/font" Target="fonts/Inconsolata-bold.fntdata"/><Relationship Id="rId20" Type="http://schemas.openxmlformats.org/officeDocument/2006/relationships/slide" Target="slides/slide15.xml"/><Relationship Id="rId64" Type="http://schemas.openxmlformats.org/officeDocument/2006/relationships/font" Target="fonts/Montserrat-italic.fntdata"/><Relationship Id="rId63" Type="http://schemas.openxmlformats.org/officeDocument/2006/relationships/font" Target="fonts/Montserrat-bold.fntdata"/><Relationship Id="rId22" Type="http://schemas.openxmlformats.org/officeDocument/2006/relationships/slide" Target="slides/slide17.xml"/><Relationship Id="rId66" Type="http://schemas.openxmlformats.org/officeDocument/2006/relationships/font" Target="fonts/SourceCodePro-regular.fntdata"/><Relationship Id="rId21" Type="http://schemas.openxmlformats.org/officeDocument/2006/relationships/slide" Target="slides/slide16.xml"/><Relationship Id="rId65" Type="http://schemas.openxmlformats.org/officeDocument/2006/relationships/font" Target="fonts/Montserrat-boldItalic.fntdata"/><Relationship Id="rId24" Type="http://schemas.openxmlformats.org/officeDocument/2006/relationships/slide" Target="slides/slide19.xml"/><Relationship Id="rId68" Type="http://schemas.openxmlformats.org/officeDocument/2006/relationships/font" Target="fonts/SourceCodePro-italic.fntdata"/><Relationship Id="rId23" Type="http://schemas.openxmlformats.org/officeDocument/2006/relationships/slide" Target="slides/slide18.xml"/><Relationship Id="rId67" Type="http://schemas.openxmlformats.org/officeDocument/2006/relationships/font" Target="fonts/SourceCodePro-bold.fntdata"/><Relationship Id="rId60" Type="http://schemas.openxmlformats.org/officeDocument/2006/relationships/font" Target="fonts/Inconsolata-regular.fntdata"/><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SourceCodePro-bold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font" Target="fonts/Roboto-bold.fntdata"/><Relationship Id="rId12" Type="http://schemas.openxmlformats.org/officeDocument/2006/relationships/slide" Target="slides/slide7.xml"/><Relationship Id="rId56" Type="http://schemas.openxmlformats.org/officeDocument/2006/relationships/font" Target="fonts/Roboto-regular.fntdata"/><Relationship Id="rId15" Type="http://schemas.openxmlformats.org/officeDocument/2006/relationships/slide" Target="slides/slide10.xml"/><Relationship Id="rId59" Type="http://schemas.openxmlformats.org/officeDocument/2006/relationships/font" Target="fonts/Roboto-boldItalic.fntdata"/><Relationship Id="rId14" Type="http://schemas.openxmlformats.org/officeDocument/2006/relationships/slide" Target="slides/slide9.xml"/><Relationship Id="rId58" Type="http://schemas.openxmlformats.org/officeDocument/2006/relationships/font" Target="fonts/Roboto-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g204a343e10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04a343e10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204a343e10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04a343e10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204a343e10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04a343e10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g204a343e10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204a343e10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204a343e10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204a343e10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g204a343e10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04a343e10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204a343e10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04a343e10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g204a343e10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204a343e10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3" name="Shape 303"/>
        <p:cNvGrpSpPr/>
        <p:nvPr/>
      </p:nvGrpSpPr>
      <p:grpSpPr>
        <a:xfrm>
          <a:off x="0" y="0"/>
          <a:ext cx="0" cy="0"/>
          <a:chOff x="0" y="0"/>
          <a:chExt cx="0" cy="0"/>
        </a:xfrm>
      </p:grpSpPr>
      <p:sp>
        <p:nvSpPr>
          <p:cNvPr id="304" name="Google Shape;304;g204a343e10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204a343e10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Google Shape;312;g204a343e10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204a343e10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204a343e10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04a343e10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9" name="Shape 319"/>
        <p:cNvGrpSpPr/>
        <p:nvPr/>
      </p:nvGrpSpPr>
      <p:grpSpPr>
        <a:xfrm>
          <a:off x="0" y="0"/>
          <a:ext cx="0" cy="0"/>
          <a:chOff x="0" y="0"/>
          <a:chExt cx="0" cy="0"/>
        </a:xfrm>
      </p:grpSpPr>
      <p:sp>
        <p:nvSpPr>
          <p:cNvPr id="320" name="Google Shape;320;g1dde2288d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1dde2288d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7" name="Shape 327"/>
        <p:cNvGrpSpPr/>
        <p:nvPr/>
      </p:nvGrpSpPr>
      <p:grpSpPr>
        <a:xfrm>
          <a:off x="0" y="0"/>
          <a:ext cx="0" cy="0"/>
          <a:chOff x="0" y="0"/>
          <a:chExt cx="0" cy="0"/>
        </a:xfrm>
      </p:grpSpPr>
      <p:sp>
        <p:nvSpPr>
          <p:cNvPr id="328" name="Google Shape;328;g1de074efe1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1de074efe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5" name="Shape 335"/>
        <p:cNvGrpSpPr/>
        <p:nvPr/>
      </p:nvGrpSpPr>
      <p:grpSpPr>
        <a:xfrm>
          <a:off x="0" y="0"/>
          <a:ext cx="0" cy="0"/>
          <a:chOff x="0" y="0"/>
          <a:chExt cx="0" cy="0"/>
        </a:xfrm>
      </p:grpSpPr>
      <p:sp>
        <p:nvSpPr>
          <p:cNvPr id="336" name="Google Shape;336;g1de074efe1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de074efe1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3" name="Shape 343"/>
        <p:cNvGrpSpPr/>
        <p:nvPr/>
      </p:nvGrpSpPr>
      <p:grpSpPr>
        <a:xfrm>
          <a:off x="0" y="0"/>
          <a:ext cx="0" cy="0"/>
          <a:chOff x="0" y="0"/>
          <a:chExt cx="0" cy="0"/>
        </a:xfrm>
      </p:grpSpPr>
      <p:sp>
        <p:nvSpPr>
          <p:cNvPr id="344" name="Google Shape;344;g1de074efe1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1de074efe1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1" name="Shape 351"/>
        <p:cNvGrpSpPr/>
        <p:nvPr/>
      </p:nvGrpSpPr>
      <p:grpSpPr>
        <a:xfrm>
          <a:off x="0" y="0"/>
          <a:ext cx="0" cy="0"/>
          <a:chOff x="0" y="0"/>
          <a:chExt cx="0" cy="0"/>
        </a:xfrm>
      </p:grpSpPr>
      <p:sp>
        <p:nvSpPr>
          <p:cNvPr id="352" name="Google Shape;352;g1de074efe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1de074efe1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Google Shape;360;g1de074efe1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1de074efe1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8" name="Shape 368"/>
        <p:cNvGrpSpPr/>
        <p:nvPr/>
      </p:nvGrpSpPr>
      <p:grpSpPr>
        <a:xfrm>
          <a:off x="0" y="0"/>
          <a:ext cx="0" cy="0"/>
          <a:chOff x="0" y="0"/>
          <a:chExt cx="0" cy="0"/>
        </a:xfrm>
      </p:grpSpPr>
      <p:sp>
        <p:nvSpPr>
          <p:cNvPr id="369" name="Google Shape;369;g1de074efe1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1de074efe1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7" name="Shape 377"/>
        <p:cNvGrpSpPr/>
        <p:nvPr/>
      </p:nvGrpSpPr>
      <p:grpSpPr>
        <a:xfrm>
          <a:off x="0" y="0"/>
          <a:ext cx="0" cy="0"/>
          <a:chOff x="0" y="0"/>
          <a:chExt cx="0" cy="0"/>
        </a:xfrm>
      </p:grpSpPr>
      <p:sp>
        <p:nvSpPr>
          <p:cNvPr id="378" name="Google Shape;378;g1de074efe1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1de074efe1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6" name="Shape 386"/>
        <p:cNvGrpSpPr/>
        <p:nvPr/>
      </p:nvGrpSpPr>
      <p:grpSpPr>
        <a:xfrm>
          <a:off x="0" y="0"/>
          <a:ext cx="0" cy="0"/>
          <a:chOff x="0" y="0"/>
          <a:chExt cx="0" cy="0"/>
        </a:xfrm>
      </p:grpSpPr>
      <p:sp>
        <p:nvSpPr>
          <p:cNvPr id="387" name="Google Shape;387;g1de074efe1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1de074efe1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4" name="Shape 394"/>
        <p:cNvGrpSpPr/>
        <p:nvPr/>
      </p:nvGrpSpPr>
      <p:grpSpPr>
        <a:xfrm>
          <a:off x="0" y="0"/>
          <a:ext cx="0" cy="0"/>
          <a:chOff x="0" y="0"/>
          <a:chExt cx="0" cy="0"/>
        </a:xfrm>
      </p:grpSpPr>
      <p:sp>
        <p:nvSpPr>
          <p:cNvPr id="395" name="Google Shape;395;g1de074efe1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1de074efe1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1c4e07dad0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c4e07dad0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2" name="Shape 402"/>
        <p:cNvGrpSpPr/>
        <p:nvPr/>
      </p:nvGrpSpPr>
      <p:grpSpPr>
        <a:xfrm>
          <a:off x="0" y="0"/>
          <a:ext cx="0" cy="0"/>
          <a:chOff x="0" y="0"/>
          <a:chExt cx="0" cy="0"/>
        </a:xfrm>
      </p:grpSpPr>
      <p:sp>
        <p:nvSpPr>
          <p:cNvPr id="403" name="Google Shape;403;g1de074efe1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1de074efe1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0" name="Shape 410"/>
        <p:cNvGrpSpPr/>
        <p:nvPr/>
      </p:nvGrpSpPr>
      <p:grpSpPr>
        <a:xfrm>
          <a:off x="0" y="0"/>
          <a:ext cx="0" cy="0"/>
          <a:chOff x="0" y="0"/>
          <a:chExt cx="0" cy="0"/>
        </a:xfrm>
      </p:grpSpPr>
      <p:sp>
        <p:nvSpPr>
          <p:cNvPr id="411" name="Google Shape;411;g1de074efe1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de074efe1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8" name="Shape 418"/>
        <p:cNvGrpSpPr/>
        <p:nvPr/>
      </p:nvGrpSpPr>
      <p:grpSpPr>
        <a:xfrm>
          <a:off x="0" y="0"/>
          <a:ext cx="0" cy="0"/>
          <a:chOff x="0" y="0"/>
          <a:chExt cx="0" cy="0"/>
        </a:xfrm>
      </p:grpSpPr>
      <p:sp>
        <p:nvSpPr>
          <p:cNvPr id="419" name="Google Shape;419;g204a343e10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204a343e10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6" name="Shape 426"/>
        <p:cNvGrpSpPr/>
        <p:nvPr/>
      </p:nvGrpSpPr>
      <p:grpSpPr>
        <a:xfrm>
          <a:off x="0" y="0"/>
          <a:ext cx="0" cy="0"/>
          <a:chOff x="0" y="0"/>
          <a:chExt cx="0" cy="0"/>
        </a:xfrm>
      </p:grpSpPr>
      <p:sp>
        <p:nvSpPr>
          <p:cNvPr id="427" name="Google Shape;427;g204a343e10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204a343e10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4" name="Shape 434"/>
        <p:cNvGrpSpPr/>
        <p:nvPr/>
      </p:nvGrpSpPr>
      <p:grpSpPr>
        <a:xfrm>
          <a:off x="0" y="0"/>
          <a:ext cx="0" cy="0"/>
          <a:chOff x="0" y="0"/>
          <a:chExt cx="0" cy="0"/>
        </a:xfrm>
      </p:grpSpPr>
      <p:sp>
        <p:nvSpPr>
          <p:cNvPr id="435" name="Google Shape;435;g1de074efe1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1de074efe1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2" name="Shape 442"/>
        <p:cNvGrpSpPr/>
        <p:nvPr/>
      </p:nvGrpSpPr>
      <p:grpSpPr>
        <a:xfrm>
          <a:off x="0" y="0"/>
          <a:ext cx="0" cy="0"/>
          <a:chOff x="0" y="0"/>
          <a:chExt cx="0" cy="0"/>
        </a:xfrm>
      </p:grpSpPr>
      <p:sp>
        <p:nvSpPr>
          <p:cNvPr id="443" name="Google Shape;443;g1de074efe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1de074efe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0" name="Shape 450"/>
        <p:cNvGrpSpPr/>
        <p:nvPr/>
      </p:nvGrpSpPr>
      <p:grpSpPr>
        <a:xfrm>
          <a:off x="0" y="0"/>
          <a:ext cx="0" cy="0"/>
          <a:chOff x="0" y="0"/>
          <a:chExt cx="0" cy="0"/>
        </a:xfrm>
      </p:grpSpPr>
      <p:sp>
        <p:nvSpPr>
          <p:cNvPr id="451" name="Google Shape;451;g1d72361a2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1d72361a2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8" name="Shape 458"/>
        <p:cNvGrpSpPr/>
        <p:nvPr/>
      </p:nvGrpSpPr>
      <p:grpSpPr>
        <a:xfrm>
          <a:off x="0" y="0"/>
          <a:ext cx="0" cy="0"/>
          <a:chOff x="0" y="0"/>
          <a:chExt cx="0" cy="0"/>
        </a:xfrm>
      </p:grpSpPr>
      <p:sp>
        <p:nvSpPr>
          <p:cNvPr id="459" name="Google Shape;459;g1d72361a2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1d72361a2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5" name="Shape 465"/>
        <p:cNvGrpSpPr/>
        <p:nvPr/>
      </p:nvGrpSpPr>
      <p:grpSpPr>
        <a:xfrm>
          <a:off x="0" y="0"/>
          <a:ext cx="0" cy="0"/>
          <a:chOff x="0" y="0"/>
          <a:chExt cx="0" cy="0"/>
        </a:xfrm>
      </p:grpSpPr>
      <p:sp>
        <p:nvSpPr>
          <p:cNvPr id="466" name="Google Shape;466;g1d72361a2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1d72361a2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3" name="Shape 473"/>
        <p:cNvGrpSpPr/>
        <p:nvPr/>
      </p:nvGrpSpPr>
      <p:grpSpPr>
        <a:xfrm>
          <a:off x="0" y="0"/>
          <a:ext cx="0" cy="0"/>
          <a:chOff x="0" y="0"/>
          <a:chExt cx="0" cy="0"/>
        </a:xfrm>
      </p:grpSpPr>
      <p:sp>
        <p:nvSpPr>
          <p:cNvPr id="474" name="Google Shape;474;g1d72361a22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1d72361a22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204a343e1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04a343e1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2" name="Shape 482"/>
        <p:cNvGrpSpPr/>
        <p:nvPr/>
      </p:nvGrpSpPr>
      <p:grpSpPr>
        <a:xfrm>
          <a:off x="0" y="0"/>
          <a:ext cx="0" cy="0"/>
          <a:chOff x="0" y="0"/>
          <a:chExt cx="0" cy="0"/>
        </a:xfrm>
      </p:grpSpPr>
      <p:sp>
        <p:nvSpPr>
          <p:cNvPr id="483" name="Google Shape;483;g1d72361a22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1d72361a22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1" name="Shape 491"/>
        <p:cNvGrpSpPr/>
        <p:nvPr/>
      </p:nvGrpSpPr>
      <p:grpSpPr>
        <a:xfrm>
          <a:off x="0" y="0"/>
          <a:ext cx="0" cy="0"/>
          <a:chOff x="0" y="0"/>
          <a:chExt cx="0" cy="0"/>
        </a:xfrm>
      </p:grpSpPr>
      <p:sp>
        <p:nvSpPr>
          <p:cNvPr id="492" name="Google Shape;492;g1d72361a22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1d72361a22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9" name="Shape 499"/>
        <p:cNvGrpSpPr/>
        <p:nvPr/>
      </p:nvGrpSpPr>
      <p:grpSpPr>
        <a:xfrm>
          <a:off x="0" y="0"/>
          <a:ext cx="0" cy="0"/>
          <a:chOff x="0" y="0"/>
          <a:chExt cx="0" cy="0"/>
        </a:xfrm>
      </p:grpSpPr>
      <p:sp>
        <p:nvSpPr>
          <p:cNvPr id="500" name="Google Shape;500;g1d72361a22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1d72361a22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8" name="Shape 508"/>
        <p:cNvGrpSpPr/>
        <p:nvPr/>
      </p:nvGrpSpPr>
      <p:grpSpPr>
        <a:xfrm>
          <a:off x="0" y="0"/>
          <a:ext cx="0" cy="0"/>
          <a:chOff x="0" y="0"/>
          <a:chExt cx="0" cy="0"/>
        </a:xfrm>
      </p:grpSpPr>
      <p:sp>
        <p:nvSpPr>
          <p:cNvPr id="509" name="Google Shape;509;g1d72361a22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1d72361a22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6" name="Shape 516"/>
        <p:cNvGrpSpPr/>
        <p:nvPr/>
      </p:nvGrpSpPr>
      <p:grpSpPr>
        <a:xfrm>
          <a:off x="0" y="0"/>
          <a:ext cx="0" cy="0"/>
          <a:chOff x="0" y="0"/>
          <a:chExt cx="0" cy="0"/>
        </a:xfrm>
      </p:grpSpPr>
      <p:sp>
        <p:nvSpPr>
          <p:cNvPr id="517" name="Google Shape;517;g1d72361a22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1d72361a22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4" name="Shape 524"/>
        <p:cNvGrpSpPr/>
        <p:nvPr/>
      </p:nvGrpSpPr>
      <p:grpSpPr>
        <a:xfrm>
          <a:off x="0" y="0"/>
          <a:ext cx="0" cy="0"/>
          <a:chOff x="0" y="0"/>
          <a:chExt cx="0" cy="0"/>
        </a:xfrm>
      </p:grpSpPr>
      <p:sp>
        <p:nvSpPr>
          <p:cNvPr id="525" name="Google Shape;525;g1de074efe1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1de074efe1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2" name="Shape 532"/>
        <p:cNvGrpSpPr/>
        <p:nvPr/>
      </p:nvGrpSpPr>
      <p:grpSpPr>
        <a:xfrm>
          <a:off x="0" y="0"/>
          <a:ext cx="0" cy="0"/>
          <a:chOff x="0" y="0"/>
          <a:chExt cx="0" cy="0"/>
        </a:xfrm>
      </p:grpSpPr>
      <p:sp>
        <p:nvSpPr>
          <p:cNvPr id="533" name="Google Shape;533;g1de074efe1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1de074efe1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0" name="Shape 540"/>
        <p:cNvGrpSpPr/>
        <p:nvPr/>
      </p:nvGrpSpPr>
      <p:grpSpPr>
        <a:xfrm>
          <a:off x="0" y="0"/>
          <a:ext cx="0" cy="0"/>
          <a:chOff x="0" y="0"/>
          <a:chExt cx="0" cy="0"/>
        </a:xfrm>
      </p:grpSpPr>
      <p:sp>
        <p:nvSpPr>
          <p:cNvPr id="541" name="Google Shape;541;g1d72361a22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1d72361a22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8" name="Shape 548"/>
        <p:cNvGrpSpPr/>
        <p:nvPr/>
      </p:nvGrpSpPr>
      <p:grpSpPr>
        <a:xfrm>
          <a:off x="0" y="0"/>
          <a:ext cx="0" cy="0"/>
          <a:chOff x="0" y="0"/>
          <a:chExt cx="0" cy="0"/>
        </a:xfrm>
      </p:grpSpPr>
      <p:sp>
        <p:nvSpPr>
          <p:cNvPr id="549" name="Google Shape;549;g1de074efe1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1de074efe1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6" name="Shape 556"/>
        <p:cNvGrpSpPr/>
        <p:nvPr/>
      </p:nvGrpSpPr>
      <p:grpSpPr>
        <a:xfrm>
          <a:off x="0" y="0"/>
          <a:ext cx="0" cy="0"/>
          <a:chOff x="0" y="0"/>
          <a:chExt cx="0" cy="0"/>
        </a:xfrm>
      </p:grpSpPr>
      <p:sp>
        <p:nvSpPr>
          <p:cNvPr id="557" name="Google Shape;557;g1d72361a22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1d72361a22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204a343e10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04a343e10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4" name="Shape 564"/>
        <p:cNvGrpSpPr/>
        <p:nvPr/>
      </p:nvGrpSpPr>
      <p:grpSpPr>
        <a:xfrm>
          <a:off x="0" y="0"/>
          <a:ext cx="0" cy="0"/>
          <a:chOff x="0" y="0"/>
          <a:chExt cx="0" cy="0"/>
        </a:xfrm>
      </p:grpSpPr>
      <p:sp>
        <p:nvSpPr>
          <p:cNvPr id="565" name="Google Shape;565;g1de074efe1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1de074efe1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204a343e10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04a343e10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204a343e10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04a343e10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204a343e10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04a343e10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204a343e10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04a343e10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4" name="Shape 54"/>
        <p:cNvGrpSpPr/>
        <p:nvPr/>
      </p:nvGrpSpPr>
      <p:grpSpPr>
        <a:xfrm>
          <a:off x="0" y="0"/>
          <a:ext cx="0" cy="0"/>
          <a:chOff x="0" y="0"/>
          <a:chExt cx="0" cy="0"/>
        </a:xfrm>
      </p:grpSpPr>
      <p:sp>
        <p:nvSpPr>
          <p:cNvPr id="55" name="Google Shape;55;p14"/>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4"/>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4"/>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p:txBody>
      </p:sp>
      <p:sp>
        <p:nvSpPr>
          <p:cNvPr id="58" name="Google Shape;58;p14"/>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600"/>
              <a:buFont typeface="Oswald"/>
              <a:buNone/>
              <a:defRPr sz="3600">
                <a:latin typeface="Oswald"/>
                <a:ea typeface="Oswald"/>
                <a:cs typeface="Oswald"/>
                <a:sym typeface="Oswald"/>
              </a:defRPr>
            </a:lvl1pPr>
            <a:lvl2pPr lvl="1" rtl="0" algn="ctr">
              <a:lnSpc>
                <a:spcPct val="100000"/>
              </a:lnSpc>
              <a:spcBef>
                <a:spcPts val="0"/>
              </a:spcBef>
              <a:spcAft>
                <a:spcPts val="0"/>
              </a:spcAft>
              <a:buSzPts val="3600"/>
              <a:buFont typeface="Oswald"/>
              <a:buNone/>
              <a:defRPr sz="3600">
                <a:latin typeface="Oswald"/>
                <a:ea typeface="Oswald"/>
                <a:cs typeface="Oswald"/>
                <a:sym typeface="Oswald"/>
              </a:defRPr>
            </a:lvl2pPr>
            <a:lvl3pPr lvl="2" rtl="0" algn="ctr">
              <a:lnSpc>
                <a:spcPct val="100000"/>
              </a:lnSpc>
              <a:spcBef>
                <a:spcPts val="0"/>
              </a:spcBef>
              <a:spcAft>
                <a:spcPts val="0"/>
              </a:spcAft>
              <a:buSzPts val="3600"/>
              <a:buFont typeface="Oswald"/>
              <a:buNone/>
              <a:defRPr sz="3600">
                <a:latin typeface="Oswald"/>
                <a:ea typeface="Oswald"/>
                <a:cs typeface="Oswald"/>
                <a:sym typeface="Oswald"/>
              </a:defRPr>
            </a:lvl3pPr>
            <a:lvl4pPr lvl="3" rtl="0" algn="ctr">
              <a:lnSpc>
                <a:spcPct val="100000"/>
              </a:lnSpc>
              <a:spcBef>
                <a:spcPts val="0"/>
              </a:spcBef>
              <a:spcAft>
                <a:spcPts val="0"/>
              </a:spcAft>
              <a:buSzPts val="3600"/>
              <a:buFont typeface="Oswald"/>
              <a:buNone/>
              <a:defRPr sz="3600">
                <a:latin typeface="Oswald"/>
                <a:ea typeface="Oswald"/>
                <a:cs typeface="Oswald"/>
                <a:sym typeface="Oswald"/>
              </a:defRPr>
            </a:lvl4pPr>
            <a:lvl5pPr lvl="4" rtl="0" algn="ctr">
              <a:lnSpc>
                <a:spcPct val="100000"/>
              </a:lnSpc>
              <a:spcBef>
                <a:spcPts val="0"/>
              </a:spcBef>
              <a:spcAft>
                <a:spcPts val="0"/>
              </a:spcAft>
              <a:buSzPts val="3600"/>
              <a:buFont typeface="Oswald"/>
              <a:buNone/>
              <a:defRPr sz="3600">
                <a:latin typeface="Oswald"/>
                <a:ea typeface="Oswald"/>
                <a:cs typeface="Oswald"/>
                <a:sym typeface="Oswald"/>
              </a:defRPr>
            </a:lvl5pPr>
            <a:lvl6pPr lvl="5" rtl="0" algn="ctr">
              <a:lnSpc>
                <a:spcPct val="100000"/>
              </a:lnSpc>
              <a:spcBef>
                <a:spcPts val="0"/>
              </a:spcBef>
              <a:spcAft>
                <a:spcPts val="0"/>
              </a:spcAft>
              <a:buSzPts val="3600"/>
              <a:buFont typeface="Oswald"/>
              <a:buNone/>
              <a:defRPr sz="3600">
                <a:latin typeface="Oswald"/>
                <a:ea typeface="Oswald"/>
                <a:cs typeface="Oswald"/>
                <a:sym typeface="Oswald"/>
              </a:defRPr>
            </a:lvl6pPr>
            <a:lvl7pPr lvl="6" rtl="0" algn="ctr">
              <a:lnSpc>
                <a:spcPct val="100000"/>
              </a:lnSpc>
              <a:spcBef>
                <a:spcPts val="0"/>
              </a:spcBef>
              <a:spcAft>
                <a:spcPts val="0"/>
              </a:spcAft>
              <a:buSzPts val="3600"/>
              <a:buFont typeface="Oswald"/>
              <a:buNone/>
              <a:defRPr sz="3600">
                <a:latin typeface="Oswald"/>
                <a:ea typeface="Oswald"/>
                <a:cs typeface="Oswald"/>
                <a:sym typeface="Oswald"/>
              </a:defRPr>
            </a:lvl7pPr>
            <a:lvl8pPr lvl="7" rtl="0" algn="ctr">
              <a:lnSpc>
                <a:spcPct val="100000"/>
              </a:lnSpc>
              <a:spcBef>
                <a:spcPts val="0"/>
              </a:spcBef>
              <a:spcAft>
                <a:spcPts val="0"/>
              </a:spcAft>
              <a:buSzPts val="3600"/>
              <a:buFont typeface="Oswald"/>
              <a:buNone/>
              <a:defRPr sz="3600">
                <a:latin typeface="Oswald"/>
                <a:ea typeface="Oswald"/>
                <a:cs typeface="Oswald"/>
                <a:sym typeface="Oswald"/>
              </a:defRPr>
            </a:lvl8pPr>
            <a:lvl9pPr lvl="8" rtl="0"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59" name="Google Shape;59;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60" name="Shape 60"/>
        <p:cNvGrpSpPr/>
        <p:nvPr/>
      </p:nvGrpSpPr>
      <p:grpSpPr>
        <a:xfrm>
          <a:off x="0" y="0"/>
          <a:ext cx="0" cy="0"/>
          <a:chOff x="0" y="0"/>
          <a:chExt cx="0" cy="0"/>
        </a:xfrm>
      </p:grpSpPr>
      <p:sp>
        <p:nvSpPr>
          <p:cNvPr id="61" name="Google Shape;61;p15"/>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5"/>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600"/>
              <a:buNone/>
              <a:defRPr sz="3600">
                <a:solidFill>
                  <a:schemeClr val="lt1"/>
                </a:solidFill>
              </a:defRPr>
            </a:lvl1pPr>
            <a:lvl2pPr lvl="1" rtl="0" algn="ctr">
              <a:spcBef>
                <a:spcPts val="0"/>
              </a:spcBef>
              <a:spcAft>
                <a:spcPts val="0"/>
              </a:spcAft>
              <a:buClr>
                <a:schemeClr val="lt1"/>
              </a:buClr>
              <a:buSzPts val="3600"/>
              <a:buNone/>
              <a:defRPr sz="3600">
                <a:solidFill>
                  <a:schemeClr val="lt1"/>
                </a:solidFill>
              </a:defRPr>
            </a:lvl2pPr>
            <a:lvl3pPr lvl="2" rtl="0" algn="ctr">
              <a:spcBef>
                <a:spcPts val="0"/>
              </a:spcBef>
              <a:spcAft>
                <a:spcPts val="0"/>
              </a:spcAft>
              <a:buClr>
                <a:schemeClr val="lt1"/>
              </a:buClr>
              <a:buSzPts val="3600"/>
              <a:buNone/>
              <a:defRPr sz="3600">
                <a:solidFill>
                  <a:schemeClr val="lt1"/>
                </a:solidFill>
              </a:defRPr>
            </a:lvl3pPr>
            <a:lvl4pPr lvl="3" rtl="0" algn="ctr">
              <a:spcBef>
                <a:spcPts val="0"/>
              </a:spcBef>
              <a:spcAft>
                <a:spcPts val="0"/>
              </a:spcAft>
              <a:buClr>
                <a:schemeClr val="lt1"/>
              </a:buClr>
              <a:buSzPts val="3600"/>
              <a:buNone/>
              <a:defRPr sz="3600">
                <a:solidFill>
                  <a:schemeClr val="lt1"/>
                </a:solidFill>
              </a:defRPr>
            </a:lvl4pPr>
            <a:lvl5pPr lvl="4" rtl="0" algn="ctr">
              <a:spcBef>
                <a:spcPts val="0"/>
              </a:spcBef>
              <a:spcAft>
                <a:spcPts val="0"/>
              </a:spcAft>
              <a:buClr>
                <a:schemeClr val="lt1"/>
              </a:buClr>
              <a:buSzPts val="3600"/>
              <a:buNone/>
              <a:defRPr sz="3600">
                <a:solidFill>
                  <a:schemeClr val="lt1"/>
                </a:solidFill>
              </a:defRPr>
            </a:lvl5pPr>
            <a:lvl6pPr lvl="5" rtl="0" algn="ctr">
              <a:spcBef>
                <a:spcPts val="0"/>
              </a:spcBef>
              <a:spcAft>
                <a:spcPts val="0"/>
              </a:spcAft>
              <a:buClr>
                <a:schemeClr val="lt1"/>
              </a:buClr>
              <a:buSzPts val="3600"/>
              <a:buNone/>
              <a:defRPr sz="3600">
                <a:solidFill>
                  <a:schemeClr val="lt1"/>
                </a:solidFill>
              </a:defRPr>
            </a:lvl6pPr>
            <a:lvl7pPr lvl="6" rtl="0" algn="ctr">
              <a:spcBef>
                <a:spcPts val="0"/>
              </a:spcBef>
              <a:spcAft>
                <a:spcPts val="0"/>
              </a:spcAft>
              <a:buClr>
                <a:schemeClr val="lt1"/>
              </a:buClr>
              <a:buSzPts val="3600"/>
              <a:buNone/>
              <a:defRPr sz="3600">
                <a:solidFill>
                  <a:schemeClr val="lt1"/>
                </a:solidFill>
              </a:defRPr>
            </a:lvl7pPr>
            <a:lvl8pPr lvl="7" rtl="0" algn="ctr">
              <a:spcBef>
                <a:spcPts val="0"/>
              </a:spcBef>
              <a:spcAft>
                <a:spcPts val="0"/>
              </a:spcAft>
              <a:buClr>
                <a:schemeClr val="lt1"/>
              </a:buClr>
              <a:buSzPts val="3600"/>
              <a:buNone/>
              <a:defRPr sz="3600">
                <a:solidFill>
                  <a:schemeClr val="lt1"/>
                </a:solidFill>
              </a:defRPr>
            </a:lvl8pPr>
            <a:lvl9pPr lvl="8" rtl="0" algn="ctr">
              <a:spcBef>
                <a:spcPts val="0"/>
              </a:spcBef>
              <a:spcAft>
                <a:spcPts val="0"/>
              </a:spcAft>
              <a:buClr>
                <a:schemeClr val="lt1"/>
              </a:buClr>
              <a:buSzPts val="3600"/>
              <a:buNone/>
              <a:defRPr sz="3600">
                <a:solidFill>
                  <a:schemeClr val="lt1"/>
                </a:solidFill>
              </a:defRPr>
            </a:lvl9pPr>
          </a:lstStyle>
          <a:p/>
        </p:txBody>
      </p:sp>
      <p:sp>
        <p:nvSpPr>
          <p:cNvPr id="63" name="Google Shape;63;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4" name="Shape 64"/>
        <p:cNvGrpSpPr/>
        <p:nvPr/>
      </p:nvGrpSpPr>
      <p:grpSpPr>
        <a:xfrm>
          <a:off x="0" y="0"/>
          <a:ext cx="0" cy="0"/>
          <a:chOff x="0" y="0"/>
          <a:chExt cx="0" cy="0"/>
        </a:xfrm>
      </p:grpSpPr>
      <p:cxnSp>
        <p:nvCxnSpPr>
          <p:cNvPr id="65" name="Google Shape;65;p16"/>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66" name="Google Shape;66;p1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7" name="Google Shape;67;p16"/>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8" name="Google Shape;68;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69" name="Shape 69"/>
        <p:cNvGrpSpPr/>
        <p:nvPr/>
      </p:nvGrpSpPr>
      <p:grpSpPr>
        <a:xfrm>
          <a:off x="0" y="0"/>
          <a:ext cx="0" cy="0"/>
          <a:chOff x="0" y="0"/>
          <a:chExt cx="0" cy="0"/>
        </a:xfrm>
      </p:grpSpPr>
      <p:cxnSp>
        <p:nvCxnSpPr>
          <p:cNvPr id="70" name="Google Shape;70;p17"/>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71" name="Google Shape;71;p17"/>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2" name="Google Shape;72;p17"/>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3" name="Google Shape;73;p17"/>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4" name="Google Shape;74;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5" name="Shape 75"/>
        <p:cNvGrpSpPr/>
        <p:nvPr/>
      </p:nvGrpSpPr>
      <p:grpSpPr>
        <a:xfrm>
          <a:off x="0" y="0"/>
          <a:ext cx="0" cy="0"/>
          <a:chOff x="0" y="0"/>
          <a:chExt cx="0" cy="0"/>
        </a:xfrm>
      </p:grpSpPr>
      <p:sp>
        <p:nvSpPr>
          <p:cNvPr id="76" name="Google Shape;76;p18"/>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7" name="Google Shape;77;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8" name="Shape 78"/>
        <p:cNvGrpSpPr/>
        <p:nvPr/>
      </p:nvGrpSpPr>
      <p:grpSpPr>
        <a:xfrm>
          <a:off x="0" y="0"/>
          <a:ext cx="0" cy="0"/>
          <a:chOff x="0" y="0"/>
          <a:chExt cx="0" cy="0"/>
        </a:xfrm>
      </p:grpSpPr>
      <p:cxnSp>
        <p:nvCxnSpPr>
          <p:cNvPr id="79" name="Google Shape;79;p19"/>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80" name="Google Shape;80;p19"/>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1" name="Google Shape;81;p19"/>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82" name="Google Shape;82;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83" name="Shape 83"/>
        <p:cNvGrpSpPr/>
        <p:nvPr/>
      </p:nvGrpSpPr>
      <p:grpSpPr>
        <a:xfrm>
          <a:off x="0" y="0"/>
          <a:ext cx="0" cy="0"/>
          <a:chOff x="0" y="0"/>
          <a:chExt cx="0" cy="0"/>
        </a:xfrm>
      </p:grpSpPr>
      <p:sp>
        <p:nvSpPr>
          <p:cNvPr id="84" name="Google Shape;84;p20"/>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5400"/>
              <a:buNone/>
              <a:defRPr sz="5400">
                <a:solidFill>
                  <a:schemeClr val="lt1"/>
                </a:solidFill>
              </a:defRPr>
            </a:lvl1pPr>
            <a:lvl2pPr lvl="1" rtl="0">
              <a:spcBef>
                <a:spcPts val="0"/>
              </a:spcBef>
              <a:spcAft>
                <a:spcPts val="0"/>
              </a:spcAft>
              <a:buClr>
                <a:schemeClr val="lt1"/>
              </a:buClr>
              <a:buSzPts val="5400"/>
              <a:buNone/>
              <a:defRPr sz="5400">
                <a:solidFill>
                  <a:schemeClr val="lt1"/>
                </a:solidFill>
              </a:defRPr>
            </a:lvl2pPr>
            <a:lvl3pPr lvl="2" rtl="0">
              <a:spcBef>
                <a:spcPts val="0"/>
              </a:spcBef>
              <a:spcAft>
                <a:spcPts val="0"/>
              </a:spcAft>
              <a:buClr>
                <a:schemeClr val="lt1"/>
              </a:buClr>
              <a:buSzPts val="5400"/>
              <a:buNone/>
              <a:defRPr sz="5400">
                <a:solidFill>
                  <a:schemeClr val="lt1"/>
                </a:solidFill>
              </a:defRPr>
            </a:lvl3pPr>
            <a:lvl4pPr lvl="3" rtl="0">
              <a:spcBef>
                <a:spcPts val="0"/>
              </a:spcBef>
              <a:spcAft>
                <a:spcPts val="0"/>
              </a:spcAft>
              <a:buClr>
                <a:schemeClr val="lt1"/>
              </a:buClr>
              <a:buSzPts val="5400"/>
              <a:buNone/>
              <a:defRPr sz="5400">
                <a:solidFill>
                  <a:schemeClr val="lt1"/>
                </a:solidFill>
              </a:defRPr>
            </a:lvl4pPr>
            <a:lvl5pPr lvl="4" rtl="0">
              <a:spcBef>
                <a:spcPts val="0"/>
              </a:spcBef>
              <a:spcAft>
                <a:spcPts val="0"/>
              </a:spcAft>
              <a:buClr>
                <a:schemeClr val="lt1"/>
              </a:buClr>
              <a:buSzPts val="5400"/>
              <a:buNone/>
              <a:defRPr sz="5400">
                <a:solidFill>
                  <a:schemeClr val="lt1"/>
                </a:solidFill>
              </a:defRPr>
            </a:lvl5pPr>
            <a:lvl6pPr lvl="5" rtl="0">
              <a:spcBef>
                <a:spcPts val="0"/>
              </a:spcBef>
              <a:spcAft>
                <a:spcPts val="0"/>
              </a:spcAft>
              <a:buClr>
                <a:schemeClr val="lt1"/>
              </a:buClr>
              <a:buSzPts val="5400"/>
              <a:buNone/>
              <a:defRPr sz="5400">
                <a:solidFill>
                  <a:schemeClr val="lt1"/>
                </a:solidFill>
              </a:defRPr>
            </a:lvl6pPr>
            <a:lvl7pPr lvl="6" rtl="0">
              <a:spcBef>
                <a:spcPts val="0"/>
              </a:spcBef>
              <a:spcAft>
                <a:spcPts val="0"/>
              </a:spcAft>
              <a:buClr>
                <a:schemeClr val="lt1"/>
              </a:buClr>
              <a:buSzPts val="5400"/>
              <a:buNone/>
              <a:defRPr sz="5400">
                <a:solidFill>
                  <a:schemeClr val="lt1"/>
                </a:solidFill>
              </a:defRPr>
            </a:lvl7pPr>
            <a:lvl8pPr lvl="7" rtl="0">
              <a:spcBef>
                <a:spcPts val="0"/>
              </a:spcBef>
              <a:spcAft>
                <a:spcPts val="0"/>
              </a:spcAft>
              <a:buClr>
                <a:schemeClr val="lt1"/>
              </a:buClr>
              <a:buSzPts val="5400"/>
              <a:buNone/>
              <a:defRPr sz="5400">
                <a:solidFill>
                  <a:schemeClr val="lt1"/>
                </a:solidFill>
              </a:defRPr>
            </a:lvl8pPr>
            <a:lvl9pPr lvl="8" rtl="0">
              <a:spcBef>
                <a:spcPts val="0"/>
              </a:spcBef>
              <a:spcAft>
                <a:spcPts val="0"/>
              </a:spcAft>
              <a:buClr>
                <a:schemeClr val="lt1"/>
              </a:buClr>
              <a:buSzPts val="5400"/>
              <a:buNone/>
              <a:defRPr sz="5400">
                <a:solidFill>
                  <a:schemeClr val="lt1"/>
                </a:solidFill>
              </a:defRPr>
            </a:lvl9pPr>
          </a:lstStyle>
          <a:p/>
        </p:txBody>
      </p:sp>
      <p:sp>
        <p:nvSpPr>
          <p:cNvPr id="85" name="Google Shape;85;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bg>
      <p:bgPr>
        <a:solidFill>
          <a:schemeClr val="dk1"/>
        </a:solidFill>
      </p:bgPr>
    </p:bg>
    <p:spTree>
      <p:nvGrpSpPr>
        <p:cNvPr id="86" name="Shape 86"/>
        <p:cNvGrpSpPr/>
        <p:nvPr/>
      </p:nvGrpSpPr>
      <p:grpSpPr>
        <a:xfrm>
          <a:off x="0" y="0"/>
          <a:ext cx="0" cy="0"/>
          <a:chOff x="0" y="0"/>
          <a:chExt cx="0" cy="0"/>
        </a:xfrm>
      </p:grpSpPr>
      <p:sp>
        <p:nvSpPr>
          <p:cNvPr id="87" name="Google Shape;87;p21"/>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 name="Google Shape;88;p21"/>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89" name="Google Shape;89;p21"/>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600"/>
              <a:buNone/>
              <a:defRPr sz="4600">
                <a:solidFill>
                  <a:schemeClr val="lt1"/>
                </a:solidFill>
              </a:defRPr>
            </a:lvl1pPr>
            <a:lvl2pPr lvl="1" rtl="0" algn="ctr">
              <a:spcBef>
                <a:spcPts val="0"/>
              </a:spcBef>
              <a:spcAft>
                <a:spcPts val="0"/>
              </a:spcAft>
              <a:buClr>
                <a:schemeClr val="lt1"/>
              </a:buClr>
              <a:buSzPts val="4600"/>
              <a:buNone/>
              <a:defRPr sz="4600">
                <a:solidFill>
                  <a:schemeClr val="lt1"/>
                </a:solidFill>
              </a:defRPr>
            </a:lvl2pPr>
            <a:lvl3pPr lvl="2" rtl="0" algn="ctr">
              <a:spcBef>
                <a:spcPts val="0"/>
              </a:spcBef>
              <a:spcAft>
                <a:spcPts val="0"/>
              </a:spcAft>
              <a:buClr>
                <a:schemeClr val="lt1"/>
              </a:buClr>
              <a:buSzPts val="4600"/>
              <a:buNone/>
              <a:defRPr sz="4600">
                <a:solidFill>
                  <a:schemeClr val="lt1"/>
                </a:solidFill>
              </a:defRPr>
            </a:lvl3pPr>
            <a:lvl4pPr lvl="3" rtl="0" algn="ctr">
              <a:spcBef>
                <a:spcPts val="0"/>
              </a:spcBef>
              <a:spcAft>
                <a:spcPts val="0"/>
              </a:spcAft>
              <a:buClr>
                <a:schemeClr val="lt1"/>
              </a:buClr>
              <a:buSzPts val="4600"/>
              <a:buNone/>
              <a:defRPr sz="4600">
                <a:solidFill>
                  <a:schemeClr val="lt1"/>
                </a:solidFill>
              </a:defRPr>
            </a:lvl4pPr>
            <a:lvl5pPr lvl="4" rtl="0" algn="ctr">
              <a:spcBef>
                <a:spcPts val="0"/>
              </a:spcBef>
              <a:spcAft>
                <a:spcPts val="0"/>
              </a:spcAft>
              <a:buClr>
                <a:schemeClr val="lt1"/>
              </a:buClr>
              <a:buSzPts val="4600"/>
              <a:buNone/>
              <a:defRPr sz="4600">
                <a:solidFill>
                  <a:schemeClr val="lt1"/>
                </a:solidFill>
              </a:defRPr>
            </a:lvl5pPr>
            <a:lvl6pPr lvl="5" rtl="0" algn="ctr">
              <a:spcBef>
                <a:spcPts val="0"/>
              </a:spcBef>
              <a:spcAft>
                <a:spcPts val="0"/>
              </a:spcAft>
              <a:buClr>
                <a:schemeClr val="lt1"/>
              </a:buClr>
              <a:buSzPts val="4600"/>
              <a:buNone/>
              <a:defRPr sz="4600">
                <a:solidFill>
                  <a:schemeClr val="lt1"/>
                </a:solidFill>
              </a:defRPr>
            </a:lvl6pPr>
            <a:lvl7pPr lvl="6" rtl="0" algn="ctr">
              <a:spcBef>
                <a:spcPts val="0"/>
              </a:spcBef>
              <a:spcAft>
                <a:spcPts val="0"/>
              </a:spcAft>
              <a:buClr>
                <a:schemeClr val="lt1"/>
              </a:buClr>
              <a:buSzPts val="4600"/>
              <a:buNone/>
              <a:defRPr sz="4600">
                <a:solidFill>
                  <a:schemeClr val="lt1"/>
                </a:solidFill>
              </a:defRPr>
            </a:lvl7pPr>
            <a:lvl8pPr lvl="7" rtl="0" algn="ctr">
              <a:spcBef>
                <a:spcPts val="0"/>
              </a:spcBef>
              <a:spcAft>
                <a:spcPts val="0"/>
              </a:spcAft>
              <a:buClr>
                <a:schemeClr val="lt1"/>
              </a:buClr>
              <a:buSzPts val="4600"/>
              <a:buNone/>
              <a:defRPr sz="4600">
                <a:solidFill>
                  <a:schemeClr val="lt1"/>
                </a:solidFill>
              </a:defRPr>
            </a:lvl8pPr>
            <a:lvl9pPr lvl="8" rtl="0" algn="ctr">
              <a:spcBef>
                <a:spcPts val="0"/>
              </a:spcBef>
              <a:spcAft>
                <a:spcPts val="0"/>
              </a:spcAft>
              <a:buClr>
                <a:schemeClr val="lt1"/>
              </a:buClr>
              <a:buSzPts val="4600"/>
              <a:buNone/>
              <a:defRPr sz="4600">
                <a:solidFill>
                  <a:schemeClr val="lt1"/>
                </a:solidFill>
              </a:defRPr>
            </a:lvl9pPr>
          </a:lstStyle>
          <a:p/>
        </p:txBody>
      </p:sp>
      <p:sp>
        <p:nvSpPr>
          <p:cNvPr id="90" name="Google Shape;90;p21"/>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900"/>
              <a:buNone/>
              <a:defRPr sz="1900">
                <a:solidFill>
                  <a:schemeClr val="lt1"/>
                </a:solidFill>
              </a:defRPr>
            </a:lvl1pPr>
            <a:lvl2pPr lvl="1" rtl="0" algn="ctr">
              <a:lnSpc>
                <a:spcPct val="100000"/>
              </a:lnSpc>
              <a:spcBef>
                <a:spcPts val="0"/>
              </a:spcBef>
              <a:spcAft>
                <a:spcPts val="0"/>
              </a:spcAft>
              <a:buClr>
                <a:schemeClr val="lt1"/>
              </a:buClr>
              <a:buSzPts val="1900"/>
              <a:buNone/>
              <a:defRPr sz="1900">
                <a:solidFill>
                  <a:schemeClr val="lt1"/>
                </a:solidFill>
              </a:defRPr>
            </a:lvl2pPr>
            <a:lvl3pPr lvl="2" rtl="0" algn="ctr">
              <a:lnSpc>
                <a:spcPct val="100000"/>
              </a:lnSpc>
              <a:spcBef>
                <a:spcPts val="0"/>
              </a:spcBef>
              <a:spcAft>
                <a:spcPts val="0"/>
              </a:spcAft>
              <a:buClr>
                <a:schemeClr val="lt1"/>
              </a:buClr>
              <a:buSzPts val="1900"/>
              <a:buNone/>
              <a:defRPr sz="1900">
                <a:solidFill>
                  <a:schemeClr val="lt1"/>
                </a:solidFill>
              </a:defRPr>
            </a:lvl3pPr>
            <a:lvl4pPr lvl="3" rtl="0" algn="ctr">
              <a:lnSpc>
                <a:spcPct val="100000"/>
              </a:lnSpc>
              <a:spcBef>
                <a:spcPts val="0"/>
              </a:spcBef>
              <a:spcAft>
                <a:spcPts val="0"/>
              </a:spcAft>
              <a:buClr>
                <a:schemeClr val="lt1"/>
              </a:buClr>
              <a:buSzPts val="1900"/>
              <a:buNone/>
              <a:defRPr sz="1900">
                <a:solidFill>
                  <a:schemeClr val="lt1"/>
                </a:solidFill>
              </a:defRPr>
            </a:lvl4pPr>
            <a:lvl5pPr lvl="4" rtl="0" algn="ctr">
              <a:lnSpc>
                <a:spcPct val="100000"/>
              </a:lnSpc>
              <a:spcBef>
                <a:spcPts val="0"/>
              </a:spcBef>
              <a:spcAft>
                <a:spcPts val="0"/>
              </a:spcAft>
              <a:buClr>
                <a:schemeClr val="lt1"/>
              </a:buClr>
              <a:buSzPts val="1900"/>
              <a:buNone/>
              <a:defRPr sz="1900">
                <a:solidFill>
                  <a:schemeClr val="lt1"/>
                </a:solidFill>
              </a:defRPr>
            </a:lvl5pPr>
            <a:lvl6pPr lvl="5" rtl="0" algn="ctr">
              <a:lnSpc>
                <a:spcPct val="100000"/>
              </a:lnSpc>
              <a:spcBef>
                <a:spcPts val="0"/>
              </a:spcBef>
              <a:spcAft>
                <a:spcPts val="0"/>
              </a:spcAft>
              <a:buClr>
                <a:schemeClr val="lt1"/>
              </a:buClr>
              <a:buSzPts val="1900"/>
              <a:buNone/>
              <a:defRPr sz="1900">
                <a:solidFill>
                  <a:schemeClr val="lt1"/>
                </a:solidFill>
              </a:defRPr>
            </a:lvl6pPr>
            <a:lvl7pPr lvl="6" rtl="0" algn="ctr">
              <a:lnSpc>
                <a:spcPct val="100000"/>
              </a:lnSpc>
              <a:spcBef>
                <a:spcPts val="0"/>
              </a:spcBef>
              <a:spcAft>
                <a:spcPts val="0"/>
              </a:spcAft>
              <a:buClr>
                <a:schemeClr val="lt1"/>
              </a:buClr>
              <a:buSzPts val="1900"/>
              <a:buNone/>
              <a:defRPr sz="1900">
                <a:solidFill>
                  <a:schemeClr val="lt1"/>
                </a:solidFill>
              </a:defRPr>
            </a:lvl7pPr>
            <a:lvl8pPr lvl="7" rtl="0" algn="ctr">
              <a:lnSpc>
                <a:spcPct val="100000"/>
              </a:lnSpc>
              <a:spcBef>
                <a:spcPts val="0"/>
              </a:spcBef>
              <a:spcAft>
                <a:spcPts val="0"/>
              </a:spcAft>
              <a:buClr>
                <a:schemeClr val="lt1"/>
              </a:buClr>
              <a:buSzPts val="1900"/>
              <a:buNone/>
              <a:defRPr sz="1900">
                <a:solidFill>
                  <a:schemeClr val="lt1"/>
                </a:solidFill>
              </a:defRPr>
            </a:lvl8pPr>
            <a:lvl9pPr lvl="8" rtl="0" algn="ctr">
              <a:lnSpc>
                <a:spcPct val="100000"/>
              </a:lnSpc>
              <a:spcBef>
                <a:spcPts val="0"/>
              </a:spcBef>
              <a:spcAft>
                <a:spcPts val="0"/>
              </a:spcAft>
              <a:buClr>
                <a:schemeClr val="lt1"/>
              </a:buClr>
              <a:buSzPts val="1900"/>
              <a:buNone/>
              <a:defRPr sz="1900">
                <a:solidFill>
                  <a:schemeClr val="lt1"/>
                </a:solidFill>
              </a:defRPr>
            </a:lvl9pPr>
          </a:lstStyle>
          <a:p/>
        </p:txBody>
      </p:sp>
      <p:sp>
        <p:nvSpPr>
          <p:cNvPr id="91" name="Google Shape;91;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92" name="Google Shape;92;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3" name="Shape 93"/>
        <p:cNvGrpSpPr/>
        <p:nvPr/>
      </p:nvGrpSpPr>
      <p:grpSpPr>
        <a:xfrm>
          <a:off x="0" y="0"/>
          <a:ext cx="0" cy="0"/>
          <a:chOff x="0" y="0"/>
          <a:chExt cx="0" cy="0"/>
        </a:xfrm>
      </p:grpSpPr>
      <p:sp>
        <p:nvSpPr>
          <p:cNvPr id="94" name="Google Shape;94;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95" name="Google Shape;95;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96" name="Shape 96"/>
        <p:cNvGrpSpPr/>
        <p:nvPr/>
      </p:nvGrpSpPr>
      <p:grpSpPr>
        <a:xfrm>
          <a:off x="0" y="0"/>
          <a:ext cx="0" cy="0"/>
          <a:chOff x="0" y="0"/>
          <a:chExt cx="0" cy="0"/>
        </a:xfrm>
      </p:grpSpPr>
      <p:cxnSp>
        <p:nvCxnSpPr>
          <p:cNvPr id="97" name="Google Shape;97;p23"/>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98" name="Google Shape;98;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spcBef>
                <a:spcPts val="0"/>
              </a:spcBef>
              <a:spcAft>
                <a:spcPts val="0"/>
              </a:spcAft>
              <a:buSzPts val="12000"/>
              <a:buNone/>
              <a:defRPr sz="12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99" name="Google Shape;99;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00" name="Google Shape;100;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01" name="Shape 101"/>
        <p:cNvGrpSpPr/>
        <p:nvPr/>
      </p:nvGrpSpPr>
      <p:grpSpPr>
        <a:xfrm>
          <a:off x="0" y="0"/>
          <a:ext cx="0" cy="0"/>
          <a:chOff x="0" y="0"/>
          <a:chExt cx="0" cy="0"/>
        </a:xfrm>
      </p:grpSpPr>
      <p:sp>
        <p:nvSpPr>
          <p:cNvPr id="102" name="Google Shape;102;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dern-writer">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52" name="Google Shape;52;p13"/>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rtl="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Source Code Pro"/>
                <a:ea typeface="Source Code Pro"/>
                <a:cs typeface="Source Code Pro"/>
                <a:sym typeface="Source Code Pro"/>
              </a:defRPr>
            </a:lvl1pPr>
            <a:lvl2pPr lvl="1" rtl="0" algn="r">
              <a:buNone/>
              <a:defRPr sz="1000">
                <a:solidFill>
                  <a:schemeClr val="dk2"/>
                </a:solidFill>
                <a:latin typeface="Source Code Pro"/>
                <a:ea typeface="Source Code Pro"/>
                <a:cs typeface="Source Code Pro"/>
                <a:sym typeface="Source Code Pro"/>
              </a:defRPr>
            </a:lvl2pPr>
            <a:lvl3pPr lvl="2" rtl="0" algn="r">
              <a:buNone/>
              <a:defRPr sz="1000">
                <a:solidFill>
                  <a:schemeClr val="dk2"/>
                </a:solidFill>
                <a:latin typeface="Source Code Pro"/>
                <a:ea typeface="Source Code Pro"/>
                <a:cs typeface="Source Code Pro"/>
                <a:sym typeface="Source Code Pro"/>
              </a:defRPr>
            </a:lvl3pPr>
            <a:lvl4pPr lvl="3" rtl="0" algn="r">
              <a:buNone/>
              <a:defRPr sz="1000">
                <a:solidFill>
                  <a:schemeClr val="dk2"/>
                </a:solidFill>
                <a:latin typeface="Source Code Pro"/>
                <a:ea typeface="Source Code Pro"/>
                <a:cs typeface="Source Code Pro"/>
                <a:sym typeface="Source Code Pro"/>
              </a:defRPr>
            </a:lvl4pPr>
            <a:lvl5pPr lvl="4" rtl="0" algn="r">
              <a:buNone/>
              <a:defRPr sz="1000">
                <a:solidFill>
                  <a:schemeClr val="dk2"/>
                </a:solidFill>
                <a:latin typeface="Source Code Pro"/>
                <a:ea typeface="Source Code Pro"/>
                <a:cs typeface="Source Code Pro"/>
                <a:sym typeface="Source Code Pro"/>
              </a:defRPr>
            </a:lvl5pPr>
            <a:lvl6pPr lvl="5" rtl="0" algn="r">
              <a:buNone/>
              <a:defRPr sz="1000">
                <a:solidFill>
                  <a:schemeClr val="dk2"/>
                </a:solidFill>
                <a:latin typeface="Source Code Pro"/>
                <a:ea typeface="Source Code Pro"/>
                <a:cs typeface="Source Code Pro"/>
                <a:sym typeface="Source Code Pro"/>
              </a:defRPr>
            </a:lvl6pPr>
            <a:lvl7pPr lvl="6" rtl="0" algn="r">
              <a:buNone/>
              <a:defRPr sz="1000">
                <a:solidFill>
                  <a:schemeClr val="dk2"/>
                </a:solidFill>
                <a:latin typeface="Source Code Pro"/>
                <a:ea typeface="Source Code Pro"/>
                <a:cs typeface="Source Code Pro"/>
                <a:sym typeface="Source Code Pro"/>
              </a:defRPr>
            </a:lvl7pPr>
            <a:lvl8pPr lvl="7" rtl="0" algn="r">
              <a:buNone/>
              <a:defRPr sz="1000">
                <a:solidFill>
                  <a:schemeClr val="dk2"/>
                </a:solidFill>
                <a:latin typeface="Source Code Pro"/>
                <a:ea typeface="Source Code Pro"/>
                <a:cs typeface="Source Code Pro"/>
                <a:sym typeface="Source Code Pro"/>
              </a:defRPr>
            </a:lvl8pPr>
            <a:lvl9pPr lvl="8" rtl="0"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mc:AlternateContent>
    <mc:Choice Requires="p14">
      <p:transition p14:dur="0">
        <p:push dir="r"/>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 Id="rId3" Type="http://schemas.openxmlformats.org/officeDocument/2006/relationships/image" Target="../media/image2.jp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image" Target="../media/image2.jp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2.jp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2.jp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image" Target="../media/image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image" Target="../media/image2.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jpg"/><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jpg"/><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jpg"/><Relationship Id="rId4" Type="http://schemas.openxmlformats.org/officeDocument/2006/relationships/image" Target="../media/image1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1.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1.jp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1.jpg"/><Relationship Id="rId4" Type="http://schemas.openxmlformats.org/officeDocument/2006/relationships/image" Target="../media/image1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1.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1.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1.jp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1.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1.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1.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1.jp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1.jp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xml"/><Relationship Id="rId3" Type="http://schemas.openxmlformats.org/officeDocument/2006/relationships/image" Target="../media/image2.jpg"/><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 Id="rId3" Type="http://schemas.openxmlformats.org/officeDocument/2006/relationships/image" Target="../media/image2.jp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 Id="rId3" Type="http://schemas.openxmlformats.org/officeDocument/2006/relationships/image" Target="../media/image2.jp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 Id="rId3" Type="http://schemas.openxmlformats.org/officeDocument/2006/relationships/image" Target="../media/image2.jp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image" Target="../media/image2.jp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25"/>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Linear Regression</a:t>
            </a:r>
            <a:endParaRPr b="1">
              <a:latin typeface="Montserrat"/>
              <a:ea typeface="Montserrat"/>
              <a:cs typeface="Montserrat"/>
              <a:sym typeface="Montserrat"/>
            </a:endParaRPr>
          </a:p>
        </p:txBody>
      </p:sp>
      <p:sp>
        <p:nvSpPr>
          <p:cNvPr id="108" name="Google Shape;108;p25"/>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Let’s learn something! </a:t>
            </a:r>
            <a:endParaRPr/>
          </a:p>
        </p:txBody>
      </p:sp>
      <p:pic>
        <p:nvPicPr>
          <p:cNvPr descr="watermark.jpg" id="109" name="Google Shape;109;p2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0" name="Google Shape;110;p2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pic>
        <p:nvPicPr>
          <p:cNvPr descr="watermark.jpg" id="208" name="Google Shape;208;p3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09" name="Google Shape;209;p34"/>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210" name="Google Shape;210;p3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211" name="Google Shape;211;p34"/>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Example</a:t>
            </a:r>
            <a:endParaRPr sz="3000">
              <a:solidFill>
                <a:srgbClr val="2A3990"/>
              </a:solidFill>
              <a:latin typeface="Roboto"/>
              <a:ea typeface="Roboto"/>
              <a:cs typeface="Roboto"/>
              <a:sym typeface="Roboto"/>
            </a:endParaRPr>
          </a:p>
        </p:txBody>
      </p:sp>
      <p:sp>
        <p:nvSpPr>
          <p:cNvPr id="212" name="Google Shape;212;p34"/>
          <p:cNvSpPr txBox="1"/>
          <p:nvPr/>
        </p:nvSpPr>
        <p:spPr>
          <a:xfrm>
            <a:off x="311700" y="1229975"/>
            <a:ext cx="3999900" cy="333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100">
                <a:solidFill>
                  <a:srgbClr val="313131"/>
                </a:solidFill>
                <a:highlight>
                  <a:schemeClr val="lt1"/>
                </a:highlight>
                <a:latin typeface="Roboto"/>
                <a:ea typeface="Roboto"/>
                <a:cs typeface="Roboto"/>
                <a:sym typeface="Roboto"/>
              </a:rPr>
              <a:t>All we're trying to do when we calculate our regression line is draw a line that's as close to every dot as possible.</a:t>
            </a:r>
            <a:endParaRPr sz="2100">
              <a:solidFill>
                <a:srgbClr val="313131"/>
              </a:solidFill>
              <a:highlight>
                <a:schemeClr val="lt1"/>
              </a:highlight>
              <a:latin typeface="Roboto"/>
              <a:ea typeface="Roboto"/>
              <a:cs typeface="Roboto"/>
              <a:sym typeface="Roboto"/>
            </a:endParaRPr>
          </a:p>
          <a:p>
            <a:pPr indent="0" lvl="0" marL="0" rtl="0" algn="l">
              <a:lnSpc>
                <a:spcPct val="115000"/>
              </a:lnSpc>
              <a:spcBef>
                <a:spcPts val="1600"/>
              </a:spcBef>
              <a:spcAft>
                <a:spcPts val="0"/>
              </a:spcAft>
              <a:buNone/>
            </a:pPr>
            <a:r>
              <a:rPr lang="en" sz="2100">
                <a:solidFill>
                  <a:srgbClr val="313131"/>
                </a:solidFill>
                <a:highlight>
                  <a:schemeClr val="lt1"/>
                </a:highlight>
                <a:latin typeface="Roboto"/>
                <a:ea typeface="Roboto"/>
                <a:cs typeface="Roboto"/>
                <a:sym typeface="Roboto"/>
              </a:rPr>
              <a:t> For classic linear regression, or "Least Squares Method", you only measure the closeness in the "up and down" direction</a:t>
            </a:r>
            <a:endParaRPr sz="2100">
              <a:solidFill>
                <a:srgbClr val="434343"/>
              </a:solidFill>
              <a:latin typeface="Roboto"/>
              <a:ea typeface="Roboto"/>
              <a:cs typeface="Roboto"/>
              <a:sym typeface="Roboto"/>
            </a:endParaRPr>
          </a:p>
          <a:p>
            <a:pPr indent="0" lvl="0" marL="0" rtl="0" algn="l">
              <a:lnSpc>
                <a:spcPct val="100000"/>
              </a:lnSpc>
              <a:spcBef>
                <a:spcPts val="1600"/>
              </a:spcBef>
              <a:spcAft>
                <a:spcPts val="1600"/>
              </a:spcAft>
              <a:buNone/>
            </a:pPr>
            <a:r>
              <a:t/>
            </a:r>
            <a:endParaRPr sz="2100">
              <a:solidFill>
                <a:srgbClr val="313131"/>
              </a:solidFill>
              <a:highlight>
                <a:schemeClr val="lt1"/>
              </a:highlight>
              <a:latin typeface="Roboto"/>
              <a:ea typeface="Roboto"/>
              <a:cs typeface="Roboto"/>
              <a:sym typeface="Roboto"/>
            </a:endParaRPr>
          </a:p>
        </p:txBody>
      </p:sp>
      <p:pic>
        <p:nvPicPr>
          <p:cNvPr id="213" name="Google Shape;213;p34"/>
          <p:cNvPicPr preferRelativeResize="0"/>
          <p:nvPr/>
        </p:nvPicPr>
        <p:blipFill>
          <a:blip r:embed="rId4">
            <a:alphaModFix/>
          </a:blip>
          <a:stretch>
            <a:fillRect/>
          </a:stretch>
        </p:blipFill>
        <p:spPr>
          <a:xfrm>
            <a:off x="4219400" y="1156300"/>
            <a:ext cx="4824476" cy="350872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pic>
        <p:nvPicPr>
          <p:cNvPr descr="watermark.jpg" id="218" name="Google Shape;218;p3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19" name="Google Shape;219;p35"/>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220" name="Google Shape;220;p3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221" name="Google Shape;221;p35"/>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Example</a:t>
            </a:r>
            <a:endParaRPr sz="3000">
              <a:solidFill>
                <a:srgbClr val="2A3990"/>
              </a:solidFill>
              <a:latin typeface="Roboto"/>
              <a:ea typeface="Roboto"/>
              <a:cs typeface="Roboto"/>
              <a:sym typeface="Roboto"/>
            </a:endParaRPr>
          </a:p>
        </p:txBody>
      </p:sp>
      <p:sp>
        <p:nvSpPr>
          <p:cNvPr id="222" name="Google Shape;222;p35"/>
          <p:cNvSpPr txBox="1"/>
          <p:nvPr/>
        </p:nvSpPr>
        <p:spPr>
          <a:xfrm>
            <a:off x="311700" y="1229975"/>
            <a:ext cx="3999900" cy="333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000">
                <a:solidFill>
                  <a:srgbClr val="313131"/>
                </a:solidFill>
                <a:highlight>
                  <a:schemeClr val="lt1"/>
                </a:highlight>
              </a:rPr>
              <a:t>Now wouldn't it be great if we could apply this same concept to a graph with more than just two data points? </a:t>
            </a:r>
            <a:endParaRPr sz="2000">
              <a:solidFill>
                <a:srgbClr val="313131"/>
              </a:solidFill>
              <a:highlight>
                <a:schemeClr val="lt1"/>
              </a:highlight>
            </a:endParaRPr>
          </a:p>
          <a:p>
            <a:pPr indent="0" lvl="0" marL="0" rtl="0" algn="l">
              <a:lnSpc>
                <a:spcPct val="115000"/>
              </a:lnSpc>
              <a:spcBef>
                <a:spcPts val="1600"/>
              </a:spcBef>
              <a:spcAft>
                <a:spcPts val="0"/>
              </a:spcAft>
              <a:buNone/>
            </a:pPr>
            <a:r>
              <a:rPr lang="en" sz="2000">
                <a:solidFill>
                  <a:srgbClr val="313131"/>
                </a:solidFill>
                <a:highlight>
                  <a:schemeClr val="lt1"/>
                </a:highlight>
              </a:rPr>
              <a:t>By doing this, we could take multiple men and their son's heights and do things like tell a man how tall we expect his son to be...before he even has a son!</a:t>
            </a:r>
            <a:endParaRPr sz="2000">
              <a:solidFill>
                <a:srgbClr val="434343"/>
              </a:solidFill>
              <a:latin typeface="Roboto"/>
              <a:ea typeface="Roboto"/>
              <a:cs typeface="Roboto"/>
              <a:sym typeface="Roboto"/>
            </a:endParaRPr>
          </a:p>
          <a:p>
            <a:pPr indent="0" lvl="0" marL="0" rtl="0" algn="l">
              <a:lnSpc>
                <a:spcPct val="100000"/>
              </a:lnSpc>
              <a:spcBef>
                <a:spcPts val="1600"/>
              </a:spcBef>
              <a:spcAft>
                <a:spcPts val="0"/>
              </a:spcAft>
              <a:buNone/>
            </a:pPr>
            <a:r>
              <a:t/>
            </a:r>
            <a:endParaRPr sz="2100">
              <a:latin typeface="Roboto"/>
              <a:ea typeface="Roboto"/>
              <a:cs typeface="Roboto"/>
              <a:sym typeface="Roboto"/>
            </a:endParaRPr>
          </a:p>
        </p:txBody>
      </p:sp>
      <p:pic>
        <p:nvPicPr>
          <p:cNvPr id="223" name="Google Shape;223;p35"/>
          <p:cNvPicPr preferRelativeResize="0"/>
          <p:nvPr/>
        </p:nvPicPr>
        <p:blipFill>
          <a:blip r:embed="rId4">
            <a:alphaModFix/>
          </a:blip>
          <a:stretch>
            <a:fillRect/>
          </a:stretch>
        </p:blipFill>
        <p:spPr>
          <a:xfrm>
            <a:off x="4311611" y="1229975"/>
            <a:ext cx="4741139" cy="33389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36"/>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229" name="Google Shape;229;p3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230" name="Google Shape;230;p36"/>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Example</a:t>
            </a:r>
            <a:endParaRPr sz="3000">
              <a:solidFill>
                <a:srgbClr val="2A3990"/>
              </a:solidFill>
              <a:latin typeface="Roboto"/>
              <a:ea typeface="Roboto"/>
              <a:cs typeface="Roboto"/>
              <a:sym typeface="Roboto"/>
            </a:endParaRPr>
          </a:p>
        </p:txBody>
      </p:sp>
      <p:sp>
        <p:nvSpPr>
          <p:cNvPr id="231" name="Google Shape;231;p36"/>
          <p:cNvSpPr txBox="1"/>
          <p:nvPr/>
        </p:nvSpPr>
        <p:spPr>
          <a:xfrm>
            <a:off x="311700" y="1229975"/>
            <a:ext cx="3999900" cy="333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200">
                <a:solidFill>
                  <a:srgbClr val="313131"/>
                </a:solidFill>
                <a:highlight>
                  <a:schemeClr val="lt1"/>
                </a:highlight>
                <a:latin typeface="Roboto"/>
                <a:ea typeface="Roboto"/>
                <a:cs typeface="Roboto"/>
                <a:sym typeface="Roboto"/>
              </a:rPr>
              <a:t>Our goal with linear regression is to </a:t>
            </a:r>
            <a:r>
              <a:rPr b="1" lang="en" sz="2200">
                <a:solidFill>
                  <a:srgbClr val="313131"/>
                </a:solidFill>
                <a:highlight>
                  <a:schemeClr val="lt1"/>
                </a:highlight>
                <a:latin typeface="Roboto"/>
                <a:ea typeface="Roboto"/>
                <a:cs typeface="Roboto"/>
                <a:sym typeface="Roboto"/>
              </a:rPr>
              <a:t>minimize the vertical distance</a:t>
            </a:r>
            <a:r>
              <a:rPr lang="en" sz="2200">
                <a:solidFill>
                  <a:srgbClr val="313131"/>
                </a:solidFill>
                <a:highlight>
                  <a:schemeClr val="lt1"/>
                </a:highlight>
                <a:latin typeface="Roboto"/>
                <a:ea typeface="Roboto"/>
                <a:cs typeface="Roboto"/>
                <a:sym typeface="Roboto"/>
              </a:rPr>
              <a:t> between all the data points and our line. </a:t>
            </a:r>
            <a:endParaRPr sz="2200">
              <a:solidFill>
                <a:srgbClr val="313131"/>
              </a:solidFill>
              <a:highlight>
                <a:schemeClr val="lt1"/>
              </a:highlight>
              <a:latin typeface="Roboto"/>
              <a:ea typeface="Roboto"/>
              <a:cs typeface="Roboto"/>
              <a:sym typeface="Roboto"/>
            </a:endParaRPr>
          </a:p>
          <a:p>
            <a:pPr indent="0" lvl="0" marL="0" rtl="0" algn="l">
              <a:lnSpc>
                <a:spcPct val="115000"/>
              </a:lnSpc>
              <a:spcBef>
                <a:spcPts val="1600"/>
              </a:spcBef>
              <a:spcAft>
                <a:spcPts val="1600"/>
              </a:spcAft>
              <a:buNone/>
            </a:pPr>
            <a:r>
              <a:rPr lang="en" sz="2200">
                <a:solidFill>
                  <a:srgbClr val="313131"/>
                </a:solidFill>
                <a:highlight>
                  <a:schemeClr val="lt1"/>
                </a:highlight>
                <a:latin typeface="Roboto"/>
                <a:ea typeface="Roboto"/>
                <a:cs typeface="Roboto"/>
                <a:sym typeface="Roboto"/>
              </a:rPr>
              <a:t>So in determining the </a:t>
            </a:r>
            <a:r>
              <a:rPr b="1" lang="en" sz="2200">
                <a:solidFill>
                  <a:srgbClr val="313131"/>
                </a:solidFill>
                <a:highlight>
                  <a:schemeClr val="lt1"/>
                </a:highlight>
                <a:latin typeface="Roboto"/>
                <a:ea typeface="Roboto"/>
                <a:cs typeface="Roboto"/>
                <a:sym typeface="Roboto"/>
              </a:rPr>
              <a:t>best line</a:t>
            </a:r>
            <a:r>
              <a:rPr lang="en" sz="2200">
                <a:solidFill>
                  <a:srgbClr val="313131"/>
                </a:solidFill>
                <a:highlight>
                  <a:schemeClr val="lt1"/>
                </a:highlight>
                <a:latin typeface="Roboto"/>
                <a:ea typeface="Roboto"/>
                <a:cs typeface="Roboto"/>
                <a:sym typeface="Roboto"/>
              </a:rPr>
              <a:t>, we are attempting to minimize the distance between </a:t>
            </a:r>
            <a:r>
              <a:rPr b="1" lang="en" sz="2200">
                <a:solidFill>
                  <a:srgbClr val="313131"/>
                </a:solidFill>
                <a:highlight>
                  <a:schemeClr val="lt1"/>
                </a:highlight>
                <a:latin typeface="Roboto"/>
                <a:ea typeface="Roboto"/>
                <a:cs typeface="Roboto"/>
                <a:sym typeface="Roboto"/>
              </a:rPr>
              <a:t>all</a:t>
            </a:r>
            <a:r>
              <a:rPr lang="en" sz="2200">
                <a:solidFill>
                  <a:srgbClr val="313131"/>
                </a:solidFill>
                <a:highlight>
                  <a:schemeClr val="lt1"/>
                </a:highlight>
                <a:latin typeface="Roboto"/>
                <a:ea typeface="Roboto"/>
                <a:cs typeface="Roboto"/>
                <a:sym typeface="Roboto"/>
              </a:rPr>
              <a:t> the points and their distance to our line. </a:t>
            </a:r>
            <a:endParaRPr sz="2200">
              <a:solidFill>
                <a:srgbClr val="313131"/>
              </a:solidFill>
              <a:highlight>
                <a:schemeClr val="lt1"/>
              </a:highlight>
              <a:latin typeface="Roboto"/>
              <a:ea typeface="Roboto"/>
              <a:cs typeface="Roboto"/>
              <a:sym typeface="Roboto"/>
            </a:endParaRPr>
          </a:p>
        </p:txBody>
      </p:sp>
      <p:pic>
        <p:nvPicPr>
          <p:cNvPr id="232" name="Google Shape;232;p36"/>
          <p:cNvPicPr preferRelativeResize="0"/>
          <p:nvPr/>
        </p:nvPicPr>
        <p:blipFill>
          <a:blip r:embed="rId4">
            <a:alphaModFix/>
          </a:blip>
          <a:stretch>
            <a:fillRect/>
          </a:stretch>
        </p:blipFill>
        <p:spPr>
          <a:xfrm>
            <a:off x="4215750" y="1229975"/>
            <a:ext cx="4928250" cy="34707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Google Shape;237;p37"/>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238" name="Google Shape;238;p3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239" name="Google Shape;239;p37"/>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Example</a:t>
            </a:r>
            <a:endParaRPr sz="3000">
              <a:solidFill>
                <a:srgbClr val="2A3990"/>
              </a:solidFill>
              <a:latin typeface="Roboto"/>
              <a:ea typeface="Roboto"/>
              <a:cs typeface="Roboto"/>
              <a:sym typeface="Roboto"/>
            </a:endParaRPr>
          </a:p>
        </p:txBody>
      </p:sp>
      <p:sp>
        <p:nvSpPr>
          <p:cNvPr id="240" name="Google Shape;240;p37"/>
          <p:cNvSpPr txBox="1"/>
          <p:nvPr/>
        </p:nvSpPr>
        <p:spPr>
          <a:xfrm>
            <a:off x="311700" y="1229975"/>
            <a:ext cx="3999900" cy="333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2200">
              <a:solidFill>
                <a:srgbClr val="313131"/>
              </a:solidFill>
              <a:highlight>
                <a:schemeClr val="lt1"/>
              </a:highlight>
              <a:latin typeface="Roboto"/>
              <a:ea typeface="Roboto"/>
              <a:cs typeface="Roboto"/>
              <a:sym typeface="Roboto"/>
            </a:endParaRPr>
          </a:p>
          <a:p>
            <a:pPr indent="0" lvl="0" marL="0" rtl="0" algn="l">
              <a:lnSpc>
                <a:spcPct val="115000"/>
              </a:lnSpc>
              <a:spcBef>
                <a:spcPts val="1600"/>
              </a:spcBef>
              <a:spcAft>
                <a:spcPts val="0"/>
              </a:spcAft>
              <a:buNone/>
            </a:pPr>
            <a:r>
              <a:rPr lang="en" sz="2200">
                <a:solidFill>
                  <a:srgbClr val="313131"/>
                </a:solidFill>
                <a:highlight>
                  <a:schemeClr val="lt1"/>
                </a:highlight>
                <a:latin typeface="Roboto"/>
                <a:ea typeface="Roboto"/>
                <a:cs typeface="Roboto"/>
                <a:sym typeface="Roboto"/>
              </a:rPr>
              <a:t>There are lots of different ways to minimize this, (sum of squared errors, sum of absolute errors, etc), but all these methods have a general goal of minimizing this distance.</a:t>
            </a:r>
            <a:endParaRPr sz="2200">
              <a:solidFill>
                <a:srgbClr val="434343"/>
              </a:solidFill>
              <a:latin typeface="Roboto"/>
              <a:ea typeface="Roboto"/>
              <a:cs typeface="Roboto"/>
              <a:sym typeface="Roboto"/>
            </a:endParaRPr>
          </a:p>
          <a:p>
            <a:pPr indent="0" lvl="0" marL="0" rtl="0" algn="l">
              <a:lnSpc>
                <a:spcPct val="100000"/>
              </a:lnSpc>
              <a:spcBef>
                <a:spcPts val="1600"/>
              </a:spcBef>
              <a:spcAft>
                <a:spcPts val="1600"/>
              </a:spcAft>
              <a:buNone/>
            </a:pPr>
            <a:r>
              <a:t/>
            </a:r>
            <a:endParaRPr sz="2200">
              <a:solidFill>
                <a:srgbClr val="313131"/>
              </a:solidFill>
              <a:highlight>
                <a:schemeClr val="lt1"/>
              </a:highlight>
              <a:latin typeface="Roboto"/>
              <a:ea typeface="Roboto"/>
              <a:cs typeface="Roboto"/>
              <a:sym typeface="Roboto"/>
            </a:endParaRPr>
          </a:p>
        </p:txBody>
      </p:sp>
      <p:pic>
        <p:nvPicPr>
          <p:cNvPr id="241" name="Google Shape;241;p37"/>
          <p:cNvPicPr preferRelativeResize="0"/>
          <p:nvPr/>
        </p:nvPicPr>
        <p:blipFill>
          <a:blip r:embed="rId4">
            <a:alphaModFix/>
          </a:blip>
          <a:stretch>
            <a:fillRect/>
          </a:stretch>
        </p:blipFill>
        <p:spPr>
          <a:xfrm>
            <a:off x="4215750" y="1229975"/>
            <a:ext cx="4928250" cy="34707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pic>
        <p:nvPicPr>
          <p:cNvPr id="246" name="Google Shape;246;p38"/>
          <p:cNvPicPr preferRelativeResize="0"/>
          <p:nvPr/>
        </p:nvPicPr>
        <p:blipFill>
          <a:blip r:embed="rId3">
            <a:alphaModFix/>
          </a:blip>
          <a:stretch>
            <a:fillRect/>
          </a:stretch>
        </p:blipFill>
        <p:spPr>
          <a:xfrm>
            <a:off x="4209427" y="1229975"/>
            <a:ext cx="4755977" cy="3458898"/>
          </a:xfrm>
          <a:prstGeom prst="rect">
            <a:avLst/>
          </a:prstGeom>
          <a:noFill/>
          <a:ln>
            <a:noFill/>
          </a:ln>
        </p:spPr>
      </p:pic>
      <p:sp>
        <p:nvSpPr>
          <p:cNvPr id="247" name="Google Shape;247;p38"/>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248" name="Google Shape;248;p38"/>
          <p:cNvPicPr preferRelativeResize="0"/>
          <p:nvPr/>
        </p:nvPicPr>
        <p:blipFill rotWithShape="1">
          <a:blip r:embed="rId4">
            <a:alphaModFix/>
          </a:blip>
          <a:srcRect b="38251" l="51048" r="35216" t="14424"/>
          <a:stretch/>
        </p:blipFill>
        <p:spPr>
          <a:xfrm>
            <a:off x="152400" y="152400"/>
            <a:ext cx="890025" cy="859476"/>
          </a:xfrm>
          <a:prstGeom prst="rect">
            <a:avLst/>
          </a:prstGeom>
          <a:noFill/>
          <a:ln>
            <a:noFill/>
          </a:ln>
        </p:spPr>
      </p:pic>
      <p:sp>
        <p:nvSpPr>
          <p:cNvPr id="249" name="Google Shape;249;p38"/>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Example</a:t>
            </a:r>
            <a:endParaRPr sz="3000">
              <a:solidFill>
                <a:srgbClr val="2A3990"/>
              </a:solidFill>
              <a:latin typeface="Roboto"/>
              <a:ea typeface="Roboto"/>
              <a:cs typeface="Roboto"/>
              <a:sym typeface="Roboto"/>
            </a:endParaRPr>
          </a:p>
        </p:txBody>
      </p:sp>
      <p:sp>
        <p:nvSpPr>
          <p:cNvPr id="250" name="Google Shape;250;p38"/>
          <p:cNvSpPr txBox="1"/>
          <p:nvPr/>
        </p:nvSpPr>
        <p:spPr>
          <a:xfrm>
            <a:off x="311700" y="1229975"/>
            <a:ext cx="3999900" cy="333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200">
                <a:solidFill>
                  <a:srgbClr val="313131"/>
                </a:solidFill>
                <a:highlight>
                  <a:schemeClr val="lt1"/>
                </a:highlight>
                <a:latin typeface="Roboto"/>
                <a:ea typeface="Roboto"/>
                <a:cs typeface="Roboto"/>
                <a:sym typeface="Roboto"/>
              </a:rPr>
              <a:t>For example, one of the most popular methods is the least squares method.</a:t>
            </a:r>
            <a:endParaRPr sz="2200">
              <a:solidFill>
                <a:srgbClr val="313131"/>
              </a:solidFill>
              <a:highlight>
                <a:schemeClr val="lt1"/>
              </a:highlight>
              <a:latin typeface="Roboto"/>
              <a:ea typeface="Roboto"/>
              <a:cs typeface="Roboto"/>
              <a:sym typeface="Roboto"/>
            </a:endParaRPr>
          </a:p>
          <a:p>
            <a:pPr indent="0" lvl="0" marL="0" rtl="0" algn="l">
              <a:lnSpc>
                <a:spcPct val="115000"/>
              </a:lnSpc>
              <a:spcBef>
                <a:spcPts val="1600"/>
              </a:spcBef>
              <a:spcAft>
                <a:spcPts val="1600"/>
              </a:spcAft>
              <a:buNone/>
            </a:pPr>
            <a:r>
              <a:rPr lang="en" sz="2200">
                <a:solidFill>
                  <a:srgbClr val="313131"/>
                </a:solidFill>
                <a:highlight>
                  <a:schemeClr val="lt1"/>
                </a:highlight>
                <a:latin typeface="Roboto"/>
                <a:ea typeface="Roboto"/>
                <a:cs typeface="Roboto"/>
                <a:sym typeface="Roboto"/>
              </a:rPr>
              <a:t>Here we have blue data points along an x and y axis.</a:t>
            </a:r>
            <a:endParaRPr sz="2200">
              <a:solidFill>
                <a:srgbClr val="313131"/>
              </a:solidFill>
              <a:highlight>
                <a:schemeClr val="lt1"/>
              </a:highlight>
              <a:latin typeface="Roboto"/>
              <a:ea typeface="Roboto"/>
              <a:cs typeface="Roboto"/>
              <a:sym typeface="Roboto"/>
            </a:endParaRPr>
          </a:p>
        </p:txBody>
      </p:sp>
      <p:sp>
        <p:nvSpPr>
          <p:cNvPr id="251" name="Google Shape;251;p38"/>
          <p:cNvSpPr/>
          <p:nvPr/>
        </p:nvSpPr>
        <p:spPr>
          <a:xfrm>
            <a:off x="5387025" y="3361375"/>
            <a:ext cx="156000" cy="156000"/>
          </a:xfrm>
          <a:prstGeom prst="ellipse">
            <a:avLst/>
          </a:prstGeom>
          <a:solidFill>
            <a:srgbClr val="3C78D8"/>
          </a:solidFill>
          <a:ln cap="flat" cmpd="sng" w="9525">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8"/>
          <p:cNvSpPr/>
          <p:nvPr/>
        </p:nvSpPr>
        <p:spPr>
          <a:xfrm>
            <a:off x="6718150" y="3205375"/>
            <a:ext cx="156000" cy="156000"/>
          </a:xfrm>
          <a:prstGeom prst="ellipse">
            <a:avLst/>
          </a:prstGeom>
          <a:solidFill>
            <a:srgbClr val="3C78D8"/>
          </a:solidFill>
          <a:ln cap="flat" cmpd="sng" w="9525">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8"/>
          <p:cNvSpPr/>
          <p:nvPr/>
        </p:nvSpPr>
        <p:spPr>
          <a:xfrm>
            <a:off x="7308925" y="1956725"/>
            <a:ext cx="156000" cy="156000"/>
          </a:xfrm>
          <a:prstGeom prst="ellipse">
            <a:avLst/>
          </a:prstGeom>
          <a:solidFill>
            <a:srgbClr val="3C78D8"/>
          </a:solidFill>
          <a:ln cap="flat" cmpd="sng" w="9525">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8"/>
          <p:cNvSpPr/>
          <p:nvPr/>
        </p:nvSpPr>
        <p:spPr>
          <a:xfrm>
            <a:off x="8104125" y="2493750"/>
            <a:ext cx="156000" cy="156000"/>
          </a:xfrm>
          <a:prstGeom prst="ellipse">
            <a:avLst/>
          </a:prstGeom>
          <a:solidFill>
            <a:srgbClr val="3C78D8"/>
          </a:solidFill>
          <a:ln cap="flat" cmpd="sng" w="9525">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8"/>
          <p:cNvSpPr/>
          <p:nvPr/>
        </p:nvSpPr>
        <p:spPr>
          <a:xfrm>
            <a:off x="5801825" y="3049375"/>
            <a:ext cx="156000" cy="156000"/>
          </a:xfrm>
          <a:prstGeom prst="ellipse">
            <a:avLst/>
          </a:prstGeom>
          <a:solidFill>
            <a:srgbClr val="3C78D8"/>
          </a:solidFill>
          <a:ln cap="flat" cmpd="sng" w="9525">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8"/>
          <p:cNvSpPr/>
          <p:nvPr/>
        </p:nvSpPr>
        <p:spPr>
          <a:xfrm>
            <a:off x="5240925" y="3958925"/>
            <a:ext cx="68100" cy="975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8"/>
          <p:cNvSpPr/>
          <p:nvPr/>
        </p:nvSpPr>
        <p:spPr>
          <a:xfrm>
            <a:off x="7984125" y="1901525"/>
            <a:ext cx="68100" cy="975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pic>
        <p:nvPicPr>
          <p:cNvPr id="262" name="Google Shape;262;p39"/>
          <p:cNvPicPr preferRelativeResize="0"/>
          <p:nvPr/>
        </p:nvPicPr>
        <p:blipFill>
          <a:blip r:embed="rId3">
            <a:alphaModFix/>
          </a:blip>
          <a:stretch>
            <a:fillRect/>
          </a:stretch>
        </p:blipFill>
        <p:spPr>
          <a:xfrm>
            <a:off x="4209427" y="1229975"/>
            <a:ext cx="4755977" cy="3458898"/>
          </a:xfrm>
          <a:prstGeom prst="rect">
            <a:avLst/>
          </a:prstGeom>
          <a:noFill/>
          <a:ln>
            <a:noFill/>
          </a:ln>
        </p:spPr>
      </p:pic>
      <p:sp>
        <p:nvSpPr>
          <p:cNvPr id="263" name="Google Shape;263;p39"/>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264" name="Google Shape;264;p39"/>
          <p:cNvPicPr preferRelativeResize="0"/>
          <p:nvPr/>
        </p:nvPicPr>
        <p:blipFill rotWithShape="1">
          <a:blip r:embed="rId4">
            <a:alphaModFix/>
          </a:blip>
          <a:srcRect b="38251" l="51048" r="35216" t="14424"/>
          <a:stretch/>
        </p:blipFill>
        <p:spPr>
          <a:xfrm>
            <a:off x="152400" y="152400"/>
            <a:ext cx="890025" cy="859476"/>
          </a:xfrm>
          <a:prstGeom prst="rect">
            <a:avLst/>
          </a:prstGeom>
          <a:noFill/>
          <a:ln>
            <a:noFill/>
          </a:ln>
        </p:spPr>
      </p:pic>
      <p:sp>
        <p:nvSpPr>
          <p:cNvPr id="265" name="Google Shape;265;p39"/>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Example</a:t>
            </a:r>
            <a:endParaRPr sz="3000">
              <a:solidFill>
                <a:srgbClr val="2A3990"/>
              </a:solidFill>
              <a:latin typeface="Roboto"/>
              <a:ea typeface="Roboto"/>
              <a:cs typeface="Roboto"/>
              <a:sym typeface="Roboto"/>
            </a:endParaRPr>
          </a:p>
        </p:txBody>
      </p:sp>
      <p:sp>
        <p:nvSpPr>
          <p:cNvPr id="266" name="Google Shape;266;p39"/>
          <p:cNvSpPr txBox="1"/>
          <p:nvPr/>
        </p:nvSpPr>
        <p:spPr>
          <a:xfrm>
            <a:off x="311700" y="1229975"/>
            <a:ext cx="3999900" cy="333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200">
                <a:solidFill>
                  <a:srgbClr val="313131"/>
                </a:solidFill>
                <a:highlight>
                  <a:schemeClr val="lt1"/>
                </a:highlight>
                <a:latin typeface="Roboto"/>
                <a:ea typeface="Roboto"/>
                <a:cs typeface="Roboto"/>
                <a:sym typeface="Roboto"/>
              </a:rPr>
              <a:t>Now we want to fit a linear regression line.</a:t>
            </a:r>
            <a:endParaRPr sz="2200">
              <a:solidFill>
                <a:srgbClr val="313131"/>
              </a:solidFill>
              <a:highlight>
                <a:schemeClr val="lt1"/>
              </a:highlight>
              <a:latin typeface="Roboto"/>
              <a:ea typeface="Roboto"/>
              <a:cs typeface="Roboto"/>
              <a:sym typeface="Roboto"/>
            </a:endParaRPr>
          </a:p>
          <a:p>
            <a:pPr indent="0" lvl="0" marL="0" rtl="0" algn="l">
              <a:lnSpc>
                <a:spcPct val="115000"/>
              </a:lnSpc>
              <a:spcBef>
                <a:spcPts val="1600"/>
              </a:spcBef>
              <a:spcAft>
                <a:spcPts val="1600"/>
              </a:spcAft>
              <a:buNone/>
            </a:pPr>
            <a:r>
              <a:rPr lang="en" sz="2200">
                <a:solidFill>
                  <a:srgbClr val="313131"/>
                </a:solidFill>
                <a:highlight>
                  <a:schemeClr val="lt1"/>
                </a:highlight>
                <a:latin typeface="Roboto"/>
                <a:ea typeface="Roboto"/>
                <a:cs typeface="Roboto"/>
                <a:sym typeface="Roboto"/>
              </a:rPr>
              <a:t>The question is, how do we decide which line is the best fitting one?</a:t>
            </a:r>
            <a:endParaRPr sz="2200">
              <a:solidFill>
                <a:srgbClr val="313131"/>
              </a:solidFill>
              <a:highlight>
                <a:schemeClr val="lt1"/>
              </a:highlight>
              <a:latin typeface="Roboto"/>
              <a:ea typeface="Roboto"/>
              <a:cs typeface="Roboto"/>
              <a:sym typeface="Roboto"/>
            </a:endParaRPr>
          </a:p>
        </p:txBody>
      </p:sp>
      <p:sp>
        <p:nvSpPr>
          <p:cNvPr id="267" name="Google Shape;267;p39"/>
          <p:cNvSpPr/>
          <p:nvPr/>
        </p:nvSpPr>
        <p:spPr>
          <a:xfrm>
            <a:off x="5387025" y="3361375"/>
            <a:ext cx="156000" cy="156000"/>
          </a:xfrm>
          <a:prstGeom prst="ellipse">
            <a:avLst/>
          </a:prstGeom>
          <a:solidFill>
            <a:srgbClr val="3C78D8"/>
          </a:solidFill>
          <a:ln cap="flat" cmpd="sng" w="9525">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9"/>
          <p:cNvSpPr/>
          <p:nvPr/>
        </p:nvSpPr>
        <p:spPr>
          <a:xfrm>
            <a:off x="6718150" y="3205375"/>
            <a:ext cx="156000" cy="156000"/>
          </a:xfrm>
          <a:prstGeom prst="ellipse">
            <a:avLst/>
          </a:prstGeom>
          <a:solidFill>
            <a:srgbClr val="3C78D8"/>
          </a:solidFill>
          <a:ln cap="flat" cmpd="sng" w="9525">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9"/>
          <p:cNvSpPr/>
          <p:nvPr/>
        </p:nvSpPr>
        <p:spPr>
          <a:xfrm>
            <a:off x="7308925" y="1956725"/>
            <a:ext cx="156000" cy="156000"/>
          </a:xfrm>
          <a:prstGeom prst="ellipse">
            <a:avLst/>
          </a:prstGeom>
          <a:solidFill>
            <a:srgbClr val="3C78D8"/>
          </a:solidFill>
          <a:ln cap="flat" cmpd="sng" w="9525">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9"/>
          <p:cNvSpPr/>
          <p:nvPr/>
        </p:nvSpPr>
        <p:spPr>
          <a:xfrm>
            <a:off x="8104125" y="2493750"/>
            <a:ext cx="156000" cy="156000"/>
          </a:xfrm>
          <a:prstGeom prst="ellipse">
            <a:avLst/>
          </a:prstGeom>
          <a:solidFill>
            <a:srgbClr val="3C78D8"/>
          </a:solidFill>
          <a:ln cap="flat" cmpd="sng" w="9525">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9"/>
          <p:cNvSpPr/>
          <p:nvPr/>
        </p:nvSpPr>
        <p:spPr>
          <a:xfrm>
            <a:off x="5801825" y="3049375"/>
            <a:ext cx="156000" cy="156000"/>
          </a:xfrm>
          <a:prstGeom prst="ellipse">
            <a:avLst/>
          </a:prstGeom>
          <a:solidFill>
            <a:srgbClr val="3C78D8"/>
          </a:solidFill>
          <a:ln cap="flat" cmpd="sng" w="9525">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9"/>
          <p:cNvSpPr/>
          <p:nvPr/>
        </p:nvSpPr>
        <p:spPr>
          <a:xfrm>
            <a:off x="5240925" y="3958925"/>
            <a:ext cx="68100" cy="975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9"/>
          <p:cNvSpPr/>
          <p:nvPr/>
        </p:nvSpPr>
        <p:spPr>
          <a:xfrm>
            <a:off x="7984125" y="1901525"/>
            <a:ext cx="68100" cy="975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4" name="Google Shape;274;p39"/>
          <p:cNvCxnSpPr/>
          <p:nvPr/>
        </p:nvCxnSpPr>
        <p:spPr>
          <a:xfrm flipH="1" rot="10800000">
            <a:off x="4822025" y="1640525"/>
            <a:ext cx="3604500" cy="2688600"/>
          </a:xfrm>
          <a:prstGeom prst="straightConnector1">
            <a:avLst/>
          </a:prstGeom>
          <a:noFill/>
          <a:ln cap="flat" cmpd="sng" w="76200">
            <a:solidFill>
              <a:schemeClr val="dk2"/>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pic>
        <p:nvPicPr>
          <p:cNvPr id="279" name="Google Shape;279;p40"/>
          <p:cNvPicPr preferRelativeResize="0"/>
          <p:nvPr/>
        </p:nvPicPr>
        <p:blipFill>
          <a:blip r:embed="rId3">
            <a:alphaModFix/>
          </a:blip>
          <a:stretch>
            <a:fillRect/>
          </a:stretch>
        </p:blipFill>
        <p:spPr>
          <a:xfrm>
            <a:off x="4209427" y="1229975"/>
            <a:ext cx="4755977" cy="3458898"/>
          </a:xfrm>
          <a:prstGeom prst="rect">
            <a:avLst/>
          </a:prstGeom>
          <a:noFill/>
          <a:ln>
            <a:noFill/>
          </a:ln>
        </p:spPr>
      </p:pic>
      <p:sp>
        <p:nvSpPr>
          <p:cNvPr id="280" name="Google Shape;280;p40"/>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281" name="Google Shape;281;p40"/>
          <p:cNvPicPr preferRelativeResize="0"/>
          <p:nvPr/>
        </p:nvPicPr>
        <p:blipFill rotWithShape="1">
          <a:blip r:embed="rId4">
            <a:alphaModFix/>
          </a:blip>
          <a:srcRect b="38251" l="51048" r="35216" t="14424"/>
          <a:stretch/>
        </p:blipFill>
        <p:spPr>
          <a:xfrm>
            <a:off x="152400" y="152400"/>
            <a:ext cx="890025" cy="859476"/>
          </a:xfrm>
          <a:prstGeom prst="rect">
            <a:avLst/>
          </a:prstGeom>
          <a:noFill/>
          <a:ln>
            <a:noFill/>
          </a:ln>
        </p:spPr>
      </p:pic>
      <p:sp>
        <p:nvSpPr>
          <p:cNvPr id="282" name="Google Shape;282;p40"/>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Example</a:t>
            </a:r>
            <a:endParaRPr sz="3000">
              <a:solidFill>
                <a:srgbClr val="2A3990"/>
              </a:solidFill>
              <a:latin typeface="Roboto"/>
              <a:ea typeface="Roboto"/>
              <a:cs typeface="Roboto"/>
              <a:sym typeface="Roboto"/>
            </a:endParaRPr>
          </a:p>
        </p:txBody>
      </p:sp>
      <p:sp>
        <p:nvSpPr>
          <p:cNvPr id="283" name="Google Shape;283;p40"/>
          <p:cNvSpPr txBox="1"/>
          <p:nvPr/>
        </p:nvSpPr>
        <p:spPr>
          <a:xfrm>
            <a:off x="311700" y="1229975"/>
            <a:ext cx="3999900" cy="333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200">
                <a:solidFill>
                  <a:srgbClr val="313131"/>
                </a:solidFill>
                <a:highlight>
                  <a:schemeClr val="lt1"/>
                </a:highlight>
                <a:latin typeface="Roboto"/>
                <a:ea typeface="Roboto"/>
                <a:cs typeface="Roboto"/>
                <a:sym typeface="Roboto"/>
              </a:rPr>
              <a:t>We’ll use the Least Squares Method, which </a:t>
            </a:r>
            <a:r>
              <a:rPr lang="en" sz="2200">
                <a:solidFill>
                  <a:srgbClr val="242729"/>
                </a:solidFill>
                <a:latin typeface="Roboto"/>
                <a:ea typeface="Roboto"/>
                <a:cs typeface="Roboto"/>
                <a:sym typeface="Roboto"/>
              </a:rPr>
              <a:t>is fitted by minimizing the </a:t>
            </a:r>
            <a:r>
              <a:rPr b="1" i="1" lang="en" sz="2200">
                <a:solidFill>
                  <a:srgbClr val="242729"/>
                </a:solidFill>
                <a:latin typeface="Roboto"/>
                <a:ea typeface="Roboto"/>
                <a:cs typeface="Roboto"/>
                <a:sym typeface="Roboto"/>
              </a:rPr>
              <a:t>sum of squares of the residuals.</a:t>
            </a:r>
            <a:endParaRPr b="1" i="1" sz="2200">
              <a:solidFill>
                <a:srgbClr val="242729"/>
              </a:solidFill>
              <a:latin typeface="Roboto"/>
              <a:ea typeface="Roboto"/>
              <a:cs typeface="Roboto"/>
              <a:sym typeface="Roboto"/>
            </a:endParaRPr>
          </a:p>
          <a:p>
            <a:pPr indent="0" lvl="0" marL="0" rtl="0" algn="l">
              <a:lnSpc>
                <a:spcPct val="115000"/>
              </a:lnSpc>
              <a:spcBef>
                <a:spcPts val="1600"/>
              </a:spcBef>
              <a:spcAft>
                <a:spcPts val="1600"/>
              </a:spcAft>
              <a:buNone/>
            </a:pPr>
            <a:r>
              <a:rPr lang="en" sz="2200">
                <a:solidFill>
                  <a:srgbClr val="242729"/>
                </a:solidFill>
                <a:latin typeface="Roboto"/>
                <a:ea typeface="Roboto"/>
                <a:cs typeface="Roboto"/>
                <a:sym typeface="Roboto"/>
              </a:rPr>
              <a:t>The residuals for an observation is the difference between the observation (the y-value) and the fitted line.</a:t>
            </a:r>
            <a:endParaRPr sz="2200">
              <a:solidFill>
                <a:srgbClr val="242729"/>
              </a:solidFill>
              <a:latin typeface="Roboto"/>
              <a:ea typeface="Roboto"/>
              <a:cs typeface="Roboto"/>
              <a:sym typeface="Roboto"/>
            </a:endParaRPr>
          </a:p>
        </p:txBody>
      </p:sp>
      <p:cxnSp>
        <p:nvCxnSpPr>
          <p:cNvPr id="284" name="Google Shape;284;p40"/>
          <p:cNvCxnSpPr>
            <a:endCxn id="285" idx="4"/>
          </p:cNvCxnSpPr>
          <p:nvPr/>
        </p:nvCxnSpPr>
        <p:spPr>
          <a:xfrm rot="10800000">
            <a:off x="5465025" y="3517375"/>
            <a:ext cx="0" cy="369900"/>
          </a:xfrm>
          <a:prstGeom prst="straightConnector1">
            <a:avLst/>
          </a:prstGeom>
          <a:noFill/>
          <a:ln cap="flat" cmpd="sng" w="38100">
            <a:solidFill>
              <a:srgbClr val="FF0000"/>
            </a:solidFill>
            <a:prstDash val="solid"/>
            <a:round/>
            <a:headEnd len="med" w="med" type="none"/>
            <a:tailEnd len="med" w="med" type="none"/>
          </a:ln>
        </p:spPr>
      </p:cxnSp>
      <p:cxnSp>
        <p:nvCxnSpPr>
          <p:cNvPr id="286" name="Google Shape;286;p40"/>
          <p:cNvCxnSpPr/>
          <p:nvPr/>
        </p:nvCxnSpPr>
        <p:spPr>
          <a:xfrm rot="10800000">
            <a:off x="5879825" y="3178225"/>
            <a:ext cx="0" cy="369900"/>
          </a:xfrm>
          <a:prstGeom prst="straightConnector1">
            <a:avLst/>
          </a:prstGeom>
          <a:noFill/>
          <a:ln cap="flat" cmpd="sng" w="38100">
            <a:solidFill>
              <a:srgbClr val="FF0000"/>
            </a:solidFill>
            <a:prstDash val="solid"/>
            <a:round/>
            <a:headEnd len="med" w="med" type="none"/>
            <a:tailEnd len="med" w="med" type="none"/>
          </a:ln>
        </p:spPr>
      </p:cxnSp>
      <p:cxnSp>
        <p:nvCxnSpPr>
          <p:cNvPr id="287" name="Google Shape;287;p40"/>
          <p:cNvCxnSpPr/>
          <p:nvPr/>
        </p:nvCxnSpPr>
        <p:spPr>
          <a:xfrm rot="10800000">
            <a:off x="6796150" y="2835475"/>
            <a:ext cx="0" cy="369900"/>
          </a:xfrm>
          <a:prstGeom prst="straightConnector1">
            <a:avLst/>
          </a:prstGeom>
          <a:noFill/>
          <a:ln cap="flat" cmpd="sng" w="38100">
            <a:solidFill>
              <a:srgbClr val="FF0000"/>
            </a:solidFill>
            <a:prstDash val="solid"/>
            <a:round/>
            <a:headEnd len="med" w="med" type="none"/>
            <a:tailEnd len="med" w="med" type="none"/>
          </a:ln>
        </p:spPr>
      </p:cxnSp>
      <p:cxnSp>
        <p:nvCxnSpPr>
          <p:cNvPr id="288" name="Google Shape;288;p40"/>
          <p:cNvCxnSpPr/>
          <p:nvPr/>
        </p:nvCxnSpPr>
        <p:spPr>
          <a:xfrm rot="10800000">
            <a:off x="7386925" y="2075000"/>
            <a:ext cx="0" cy="369900"/>
          </a:xfrm>
          <a:prstGeom prst="straightConnector1">
            <a:avLst/>
          </a:prstGeom>
          <a:noFill/>
          <a:ln cap="flat" cmpd="sng" w="38100">
            <a:solidFill>
              <a:srgbClr val="FF0000"/>
            </a:solidFill>
            <a:prstDash val="solid"/>
            <a:round/>
            <a:headEnd len="med" w="med" type="none"/>
            <a:tailEnd len="med" w="med" type="none"/>
          </a:ln>
        </p:spPr>
      </p:cxnSp>
      <p:cxnSp>
        <p:nvCxnSpPr>
          <p:cNvPr id="289" name="Google Shape;289;p40"/>
          <p:cNvCxnSpPr/>
          <p:nvPr/>
        </p:nvCxnSpPr>
        <p:spPr>
          <a:xfrm flipH="1" rot="10800000">
            <a:off x="8182125" y="1864650"/>
            <a:ext cx="600" cy="629100"/>
          </a:xfrm>
          <a:prstGeom prst="straightConnector1">
            <a:avLst/>
          </a:prstGeom>
          <a:noFill/>
          <a:ln cap="flat" cmpd="sng" w="38100">
            <a:solidFill>
              <a:srgbClr val="FF0000"/>
            </a:solidFill>
            <a:prstDash val="solid"/>
            <a:round/>
            <a:headEnd len="med" w="med" type="none"/>
            <a:tailEnd len="med" w="med" type="none"/>
          </a:ln>
        </p:spPr>
      </p:cxnSp>
      <p:cxnSp>
        <p:nvCxnSpPr>
          <p:cNvPr id="290" name="Google Shape;290;p40"/>
          <p:cNvCxnSpPr/>
          <p:nvPr/>
        </p:nvCxnSpPr>
        <p:spPr>
          <a:xfrm flipH="1" rot="10800000">
            <a:off x="4822025" y="1640525"/>
            <a:ext cx="3604500" cy="2688600"/>
          </a:xfrm>
          <a:prstGeom prst="straightConnector1">
            <a:avLst/>
          </a:prstGeom>
          <a:noFill/>
          <a:ln cap="flat" cmpd="sng" w="76200">
            <a:solidFill>
              <a:schemeClr val="dk2"/>
            </a:solidFill>
            <a:prstDash val="solid"/>
            <a:round/>
            <a:headEnd len="med" w="med" type="none"/>
            <a:tailEnd len="med" w="med" type="none"/>
          </a:ln>
        </p:spPr>
      </p:cxnSp>
      <p:sp>
        <p:nvSpPr>
          <p:cNvPr id="285" name="Google Shape;285;p40"/>
          <p:cNvSpPr/>
          <p:nvPr/>
        </p:nvSpPr>
        <p:spPr>
          <a:xfrm>
            <a:off x="5387025" y="3361375"/>
            <a:ext cx="156000" cy="156000"/>
          </a:xfrm>
          <a:prstGeom prst="ellipse">
            <a:avLst/>
          </a:prstGeom>
          <a:solidFill>
            <a:srgbClr val="3C78D8"/>
          </a:solidFill>
          <a:ln cap="flat" cmpd="sng" w="9525">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40"/>
          <p:cNvSpPr/>
          <p:nvPr/>
        </p:nvSpPr>
        <p:spPr>
          <a:xfrm>
            <a:off x="6718150" y="3205375"/>
            <a:ext cx="156000" cy="156000"/>
          </a:xfrm>
          <a:prstGeom prst="ellipse">
            <a:avLst/>
          </a:prstGeom>
          <a:solidFill>
            <a:srgbClr val="3C78D8"/>
          </a:solidFill>
          <a:ln cap="flat" cmpd="sng" w="9525">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0"/>
          <p:cNvSpPr/>
          <p:nvPr/>
        </p:nvSpPr>
        <p:spPr>
          <a:xfrm>
            <a:off x="7308925" y="1956725"/>
            <a:ext cx="156000" cy="156000"/>
          </a:xfrm>
          <a:prstGeom prst="ellipse">
            <a:avLst/>
          </a:prstGeom>
          <a:solidFill>
            <a:srgbClr val="3C78D8"/>
          </a:solidFill>
          <a:ln cap="flat" cmpd="sng" w="9525">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40"/>
          <p:cNvSpPr/>
          <p:nvPr/>
        </p:nvSpPr>
        <p:spPr>
          <a:xfrm>
            <a:off x="8104125" y="2493750"/>
            <a:ext cx="156000" cy="156000"/>
          </a:xfrm>
          <a:prstGeom prst="ellipse">
            <a:avLst/>
          </a:prstGeom>
          <a:solidFill>
            <a:srgbClr val="3C78D8"/>
          </a:solidFill>
          <a:ln cap="flat" cmpd="sng" w="9525">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0"/>
          <p:cNvSpPr/>
          <p:nvPr/>
        </p:nvSpPr>
        <p:spPr>
          <a:xfrm>
            <a:off x="5801825" y="3049375"/>
            <a:ext cx="156000" cy="156000"/>
          </a:xfrm>
          <a:prstGeom prst="ellipse">
            <a:avLst/>
          </a:prstGeom>
          <a:solidFill>
            <a:srgbClr val="3C78D8"/>
          </a:solidFill>
          <a:ln cap="flat" cmpd="sng" w="9525">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Google Shape;299;p4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300" name="Google Shape;300;p4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Now let’s get an idea of how to implement this idea with PySpark!</a:t>
            </a:r>
            <a:endParaRPr sz="3000">
              <a:latin typeface="Montserrat"/>
              <a:ea typeface="Montserrat"/>
              <a:cs typeface="Montserrat"/>
              <a:sym typeface="Montserrat"/>
            </a:endParaRPr>
          </a:p>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Will ease into all of this by checking out the simpler documentation example first!</a:t>
            </a:r>
            <a:endParaRPr sz="3000">
              <a:latin typeface="Montserrat"/>
              <a:ea typeface="Montserrat"/>
              <a:cs typeface="Montserrat"/>
              <a:sym typeface="Montserrat"/>
            </a:endParaRPr>
          </a:p>
        </p:txBody>
      </p:sp>
      <p:pic>
        <p:nvPicPr>
          <p:cNvPr descr="watermark.jpg" id="301" name="Google Shape;301;p4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02" name="Google Shape;302;p4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6" name="Shape 306"/>
        <p:cNvGrpSpPr/>
        <p:nvPr/>
      </p:nvGrpSpPr>
      <p:grpSpPr>
        <a:xfrm>
          <a:off x="0" y="0"/>
          <a:ext cx="0" cy="0"/>
          <a:chOff x="0" y="0"/>
          <a:chExt cx="0" cy="0"/>
        </a:xfrm>
      </p:grpSpPr>
      <p:sp>
        <p:nvSpPr>
          <p:cNvPr id="307" name="Google Shape;307;p42"/>
          <p:cNvSpPr txBox="1"/>
          <p:nvPr>
            <p:ph type="ctrTitle"/>
          </p:nvPr>
        </p:nvSpPr>
        <p:spPr>
          <a:xfrm>
            <a:off x="311700" y="1574125"/>
            <a:ext cx="86919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Linear Regression</a:t>
            </a:r>
            <a:endParaRPr b="1">
              <a:latin typeface="Montserrat"/>
              <a:ea typeface="Montserrat"/>
              <a:cs typeface="Montserrat"/>
              <a:sym typeface="Montserrat"/>
            </a:endParaRPr>
          </a:p>
          <a:p>
            <a:pPr indent="0" lvl="0" marL="0" rtl="0" algn="ctr">
              <a:spcBef>
                <a:spcPts val="0"/>
              </a:spcBef>
              <a:spcAft>
                <a:spcPts val="0"/>
              </a:spcAft>
              <a:buNone/>
            </a:pPr>
            <a:r>
              <a:rPr b="1" lang="en">
                <a:latin typeface="Montserrat"/>
                <a:ea typeface="Montserrat"/>
                <a:cs typeface="Montserrat"/>
                <a:sym typeface="Montserrat"/>
              </a:rPr>
              <a:t>Documentation Example</a:t>
            </a:r>
            <a:endParaRPr b="1">
              <a:latin typeface="Montserrat"/>
              <a:ea typeface="Montserrat"/>
              <a:cs typeface="Montserrat"/>
              <a:sym typeface="Montserrat"/>
            </a:endParaRPr>
          </a:p>
        </p:txBody>
      </p:sp>
      <p:sp>
        <p:nvSpPr>
          <p:cNvPr id="308" name="Google Shape;308;p4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descr="watermark.jpg" id="309" name="Google Shape;309;p4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10" name="Google Shape;310;p4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sp>
        <p:nvSpPr>
          <p:cNvPr id="315" name="Google Shape;315;p4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316" name="Google Shape;316;p4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While it may not be super interesting, understanding how to read and re-apply documentation examples will rapidly speed up your own learning process!</a:t>
            </a:r>
            <a:endParaRPr sz="3000">
              <a:latin typeface="Montserrat"/>
              <a:ea typeface="Montserrat"/>
              <a:cs typeface="Montserrat"/>
              <a:sym typeface="Montserrat"/>
            </a:endParaRPr>
          </a:p>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Let’s walk through the Linear Regression Documentation Example!</a:t>
            </a:r>
            <a:endParaRPr sz="3000">
              <a:latin typeface="Montserrat"/>
              <a:ea typeface="Montserrat"/>
              <a:cs typeface="Montserrat"/>
              <a:sym typeface="Montserrat"/>
            </a:endParaRPr>
          </a:p>
        </p:txBody>
      </p:sp>
      <p:pic>
        <p:nvPicPr>
          <p:cNvPr descr="watermark.jpg" id="317" name="Google Shape;317;p4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18" name="Google Shape;318;p4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2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116" name="Google Shape;116;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The Linear Regression section has:</a:t>
            </a:r>
            <a:endParaRPr sz="3000">
              <a:latin typeface="Montserrat"/>
              <a:ea typeface="Montserrat"/>
              <a:cs typeface="Montserrat"/>
              <a:sym typeface="Montserrat"/>
            </a:endParaRPr>
          </a:p>
          <a:p>
            <a:pPr indent="-419100" lvl="1" marL="1371600" rtl="0" algn="l">
              <a:spcBef>
                <a:spcPts val="0"/>
              </a:spcBef>
              <a:spcAft>
                <a:spcPts val="0"/>
              </a:spcAft>
              <a:buSzPts val="3000"/>
              <a:buFont typeface="Montserrat"/>
              <a:buChar char="○"/>
            </a:pPr>
            <a:r>
              <a:rPr lang="en" sz="3000">
                <a:latin typeface="Montserrat"/>
                <a:ea typeface="Montserrat"/>
                <a:cs typeface="Montserrat"/>
                <a:sym typeface="Montserrat"/>
              </a:rPr>
              <a:t>Theory Overview Lecture</a:t>
            </a:r>
            <a:endParaRPr sz="3000">
              <a:latin typeface="Montserrat"/>
              <a:ea typeface="Montserrat"/>
              <a:cs typeface="Montserrat"/>
              <a:sym typeface="Montserrat"/>
            </a:endParaRPr>
          </a:p>
          <a:p>
            <a:pPr indent="-419100" lvl="1" marL="1371600" rtl="0" algn="l">
              <a:spcBef>
                <a:spcPts val="0"/>
              </a:spcBef>
              <a:spcAft>
                <a:spcPts val="0"/>
              </a:spcAft>
              <a:buSzPts val="3000"/>
              <a:buFont typeface="Montserrat"/>
              <a:buChar char="○"/>
            </a:pPr>
            <a:r>
              <a:rPr lang="en" sz="3000">
                <a:latin typeface="Montserrat"/>
                <a:ea typeface="Montserrat"/>
                <a:cs typeface="Montserrat"/>
                <a:sym typeface="Montserrat"/>
              </a:rPr>
              <a:t>Documentation Example </a:t>
            </a:r>
            <a:endParaRPr sz="3000">
              <a:latin typeface="Montserrat"/>
              <a:ea typeface="Montserrat"/>
              <a:cs typeface="Montserrat"/>
              <a:sym typeface="Montserrat"/>
            </a:endParaRPr>
          </a:p>
          <a:p>
            <a:pPr indent="-419100" lvl="1" marL="1371600" rtl="0" algn="l">
              <a:spcBef>
                <a:spcPts val="0"/>
              </a:spcBef>
              <a:spcAft>
                <a:spcPts val="0"/>
              </a:spcAft>
              <a:buSzPts val="3000"/>
              <a:buFont typeface="Montserrat"/>
              <a:buChar char="○"/>
            </a:pPr>
            <a:r>
              <a:rPr lang="en" sz="3000">
                <a:latin typeface="Montserrat"/>
                <a:ea typeface="Montserrat"/>
                <a:cs typeface="Montserrat"/>
                <a:sym typeface="Montserrat"/>
              </a:rPr>
              <a:t>Custom Code Example</a:t>
            </a:r>
            <a:endParaRPr sz="3000">
              <a:latin typeface="Montserrat"/>
              <a:ea typeface="Montserrat"/>
              <a:cs typeface="Montserrat"/>
              <a:sym typeface="Montserrat"/>
            </a:endParaRPr>
          </a:p>
          <a:p>
            <a:pPr indent="-419100" lvl="1" marL="1371600" rtl="0" algn="l">
              <a:spcBef>
                <a:spcPts val="0"/>
              </a:spcBef>
              <a:spcAft>
                <a:spcPts val="0"/>
              </a:spcAft>
              <a:buSzPts val="3000"/>
              <a:buFont typeface="Montserrat"/>
              <a:buChar char="○"/>
            </a:pPr>
            <a:r>
              <a:rPr lang="en" sz="3000">
                <a:latin typeface="Montserrat"/>
                <a:ea typeface="Montserrat"/>
                <a:cs typeface="Montserrat"/>
                <a:sym typeface="Montserrat"/>
              </a:rPr>
              <a:t>Consulting Project Exercise</a:t>
            </a:r>
            <a:endParaRPr sz="3000">
              <a:latin typeface="Montserrat"/>
              <a:ea typeface="Montserrat"/>
              <a:cs typeface="Montserrat"/>
              <a:sym typeface="Montserrat"/>
            </a:endParaRPr>
          </a:p>
        </p:txBody>
      </p:sp>
      <p:pic>
        <p:nvPicPr>
          <p:cNvPr descr="watermark.jpg" id="117" name="Google Shape;117;p2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8" name="Google Shape;118;p2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sp>
        <p:nvSpPr>
          <p:cNvPr id="323" name="Google Shape;323;p4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324" name="Google Shape;324;p4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In the browser we’ll have:</a:t>
            </a:r>
            <a:endParaRPr sz="3000">
              <a:latin typeface="Montserrat"/>
              <a:ea typeface="Montserrat"/>
              <a:cs typeface="Montserrat"/>
              <a:sym typeface="Montserrat"/>
            </a:endParaRPr>
          </a:p>
          <a:p>
            <a:pPr indent="-419100" lvl="1" marL="1371600" rtl="0" algn="l">
              <a:spcBef>
                <a:spcPts val="0"/>
              </a:spcBef>
              <a:spcAft>
                <a:spcPts val="0"/>
              </a:spcAft>
              <a:buSzPts val="3000"/>
              <a:buFont typeface="Montserrat"/>
              <a:buChar char="○"/>
            </a:pPr>
            <a:r>
              <a:rPr lang="en" sz="3000">
                <a:latin typeface="Montserrat"/>
                <a:ea typeface="Montserrat"/>
                <a:cs typeface="Montserrat"/>
                <a:sym typeface="Montserrat"/>
              </a:rPr>
              <a:t>Documentation Page</a:t>
            </a:r>
            <a:endParaRPr sz="3000">
              <a:latin typeface="Montserrat"/>
              <a:ea typeface="Montserrat"/>
              <a:cs typeface="Montserrat"/>
              <a:sym typeface="Montserrat"/>
            </a:endParaRPr>
          </a:p>
          <a:p>
            <a:pPr indent="-419100" lvl="1" marL="1371600" rtl="0" algn="l">
              <a:spcBef>
                <a:spcPts val="0"/>
              </a:spcBef>
              <a:spcAft>
                <a:spcPts val="0"/>
              </a:spcAft>
              <a:buSzPts val="3000"/>
              <a:buFont typeface="Montserrat"/>
              <a:buChar char="○"/>
            </a:pPr>
            <a:r>
              <a:rPr lang="en" sz="3000">
                <a:latin typeface="Montserrat"/>
                <a:ea typeface="Montserrat"/>
                <a:cs typeface="Montserrat"/>
                <a:sym typeface="Montserrat"/>
              </a:rPr>
              <a:t>Data from Documentation</a:t>
            </a:r>
            <a:endParaRPr sz="3000">
              <a:latin typeface="Montserrat"/>
              <a:ea typeface="Montserrat"/>
              <a:cs typeface="Montserrat"/>
              <a:sym typeface="Montserrat"/>
            </a:endParaRPr>
          </a:p>
          <a:p>
            <a:pPr indent="-419100" lvl="1" marL="1371600" rtl="0" algn="l">
              <a:spcBef>
                <a:spcPts val="0"/>
              </a:spcBef>
              <a:spcAft>
                <a:spcPts val="0"/>
              </a:spcAft>
              <a:buSzPts val="3000"/>
              <a:buFont typeface="Montserrat"/>
              <a:buChar char="○"/>
            </a:pPr>
            <a:r>
              <a:rPr lang="en" sz="3000">
                <a:latin typeface="Montserrat"/>
                <a:ea typeface="Montserrat"/>
                <a:cs typeface="Montserrat"/>
                <a:sym typeface="Montserrat"/>
              </a:rPr>
              <a:t>Linear_Regression_Example.ipynb</a:t>
            </a:r>
            <a:endParaRPr sz="3000">
              <a:latin typeface="Montserrat"/>
              <a:ea typeface="Montserrat"/>
              <a:cs typeface="Montserrat"/>
              <a:sym typeface="Montserrat"/>
            </a:endParaRPr>
          </a:p>
          <a:p>
            <a:pPr indent="-419100" lvl="1" marL="1371600" rtl="0" algn="l">
              <a:spcBef>
                <a:spcPts val="0"/>
              </a:spcBef>
              <a:spcAft>
                <a:spcPts val="0"/>
              </a:spcAft>
              <a:buSzPts val="3000"/>
              <a:buFont typeface="Montserrat"/>
              <a:buChar char="○"/>
            </a:pPr>
            <a:r>
              <a:rPr lang="en" sz="3000">
                <a:latin typeface="Montserrat"/>
                <a:ea typeface="Montserrat"/>
                <a:cs typeface="Montserrat"/>
                <a:sym typeface="Montserrat"/>
              </a:rPr>
              <a:t>New Untitled Notebook</a:t>
            </a:r>
            <a:endParaRPr sz="3000">
              <a:latin typeface="Montserrat"/>
              <a:ea typeface="Montserrat"/>
              <a:cs typeface="Montserrat"/>
              <a:sym typeface="Montserrat"/>
            </a:endParaRPr>
          </a:p>
          <a:p>
            <a:pPr indent="0" lvl="0" marL="0" rtl="0" algn="l">
              <a:spcBef>
                <a:spcPts val="1600"/>
              </a:spcBef>
              <a:spcAft>
                <a:spcPts val="1600"/>
              </a:spcAft>
              <a:buNone/>
            </a:pPr>
            <a:r>
              <a:t/>
            </a:r>
            <a:endParaRPr sz="3000">
              <a:latin typeface="Montserrat"/>
              <a:ea typeface="Montserrat"/>
              <a:cs typeface="Montserrat"/>
              <a:sym typeface="Montserrat"/>
            </a:endParaRPr>
          </a:p>
        </p:txBody>
      </p:sp>
      <p:pic>
        <p:nvPicPr>
          <p:cNvPr descr="watermark.jpg" id="325" name="Google Shape;325;p4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26" name="Google Shape;326;p4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0" name="Shape 330"/>
        <p:cNvGrpSpPr/>
        <p:nvPr/>
      </p:nvGrpSpPr>
      <p:grpSpPr>
        <a:xfrm>
          <a:off x="0" y="0"/>
          <a:ext cx="0" cy="0"/>
          <a:chOff x="0" y="0"/>
          <a:chExt cx="0" cy="0"/>
        </a:xfrm>
      </p:grpSpPr>
      <p:sp>
        <p:nvSpPr>
          <p:cNvPr id="331" name="Google Shape;331;p45"/>
          <p:cNvSpPr txBox="1"/>
          <p:nvPr>
            <p:ph type="ctrTitle"/>
          </p:nvPr>
        </p:nvSpPr>
        <p:spPr>
          <a:xfrm>
            <a:off x="311700" y="744575"/>
            <a:ext cx="86919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Evaluating Regression</a:t>
            </a:r>
            <a:endParaRPr b="1">
              <a:latin typeface="Montserrat"/>
              <a:ea typeface="Montserrat"/>
              <a:cs typeface="Montserrat"/>
              <a:sym typeface="Montserrat"/>
            </a:endParaRPr>
          </a:p>
        </p:txBody>
      </p:sp>
      <p:sp>
        <p:nvSpPr>
          <p:cNvPr id="332" name="Google Shape;332;p45"/>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descr="watermark.jpg" id="333" name="Google Shape;333;p4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34" name="Google Shape;334;p4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8" name="Shape 338"/>
        <p:cNvGrpSpPr/>
        <p:nvPr/>
      </p:nvGrpSpPr>
      <p:grpSpPr>
        <a:xfrm>
          <a:off x="0" y="0"/>
          <a:ext cx="0" cy="0"/>
          <a:chOff x="0" y="0"/>
          <a:chExt cx="0" cy="0"/>
        </a:xfrm>
      </p:grpSpPr>
      <p:sp>
        <p:nvSpPr>
          <p:cNvPr id="339" name="Google Shape;339;p4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340" name="Google Shape;340;p4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Let’s take a quick break to discuss evaluating Regression Models</a:t>
            </a:r>
            <a:endParaRPr sz="3000">
              <a:latin typeface="Montserrat"/>
              <a:ea typeface="Montserrat"/>
              <a:cs typeface="Montserrat"/>
              <a:sym typeface="Montserrat"/>
            </a:endParaRPr>
          </a:p>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Not just Linear Regression, but any model that attempts to predict continuous values (unlike categorical values, which is classification)</a:t>
            </a:r>
            <a:endParaRPr sz="3000">
              <a:latin typeface="Montserrat"/>
              <a:ea typeface="Montserrat"/>
              <a:cs typeface="Montserrat"/>
              <a:sym typeface="Montserrat"/>
            </a:endParaRPr>
          </a:p>
        </p:txBody>
      </p:sp>
      <p:pic>
        <p:nvPicPr>
          <p:cNvPr descr="watermark.jpg" id="341" name="Google Shape;341;p4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42" name="Google Shape;342;p4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6" name="Shape 346"/>
        <p:cNvGrpSpPr/>
        <p:nvPr/>
      </p:nvGrpSpPr>
      <p:grpSpPr>
        <a:xfrm>
          <a:off x="0" y="0"/>
          <a:ext cx="0" cy="0"/>
          <a:chOff x="0" y="0"/>
          <a:chExt cx="0" cy="0"/>
        </a:xfrm>
      </p:grpSpPr>
      <p:sp>
        <p:nvSpPr>
          <p:cNvPr id="347" name="Google Shape;347;p4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348" name="Google Shape;348;p4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You may have heard of some evaluation metrics like accuracy or recall.</a:t>
            </a:r>
            <a:endParaRPr sz="3000">
              <a:latin typeface="Montserrat"/>
              <a:ea typeface="Montserrat"/>
              <a:cs typeface="Montserrat"/>
              <a:sym typeface="Montserrat"/>
            </a:endParaRPr>
          </a:p>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These sort of metrics aren’t useful for regression problems, we need metrics designed for </a:t>
            </a:r>
            <a:r>
              <a:rPr b="1" lang="en" sz="3000">
                <a:latin typeface="Montserrat"/>
                <a:ea typeface="Montserrat"/>
                <a:cs typeface="Montserrat"/>
                <a:sym typeface="Montserrat"/>
              </a:rPr>
              <a:t>continuous</a:t>
            </a:r>
            <a:r>
              <a:rPr lang="en" sz="3000">
                <a:latin typeface="Montserrat"/>
                <a:ea typeface="Montserrat"/>
                <a:cs typeface="Montserrat"/>
                <a:sym typeface="Montserrat"/>
              </a:rPr>
              <a:t> values!</a:t>
            </a:r>
            <a:endParaRPr sz="3000">
              <a:latin typeface="Montserrat"/>
              <a:ea typeface="Montserrat"/>
              <a:cs typeface="Montserrat"/>
              <a:sym typeface="Montserrat"/>
            </a:endParaRPr>
          </a:p>
        </p:txBody>
      </p:sp>
      <p:pic>
        <p:nvPicPr>
          <p:cNvPr descr="watermark.jpg" id="349" name="Google Shape;349;p4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50" name="Google Shape;350;p4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4" name="Shape 354"/>
        <p:cNvGrpSpPr/>
        <p:nvPr/>
      </p:nvGrpSpPr>
      <p:grpSpPr>
        <a:xfrm>
          <a:off x="0" y="0"/>
          <a:ext cx="0" cy="0"/>
          <a:chOff x="0" y="0"/>
          <a:chExt cx="0" cy="0"/>
        </a:xfrm>
      </p:grpSpPr>
      <p:sp>
        <p:nvSpPr>
          <p:cNvPr id="355" name="Google Shape;355;p4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356" name="Google Shape;356;p4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Let’s discuss some of the most common evaluation metrics for regression:</a:t>
            </a:r>
            <a:endParaRPr sz="3000">
              <a:latin typeface="Montserrat"/>
              <a:ea typeface="Montserrat"/>
              <a:cs typeface="Montserrat"/>
              <a:sym typeface="Montserrat"/>
            </a:endParaRPr>
          </a:p>
          <a:p>
            <a:pPr indent="-419100" lvl="1" marL="1371600" rtl="0" algn="l">
              <a:spcBef>
                <a:spcPts val="0"/>
              </a:spcBef>
              <a:spcAft>
                <a:spcPts val="0"/>
              </a:spcAft>
              <a:buSzPts val="3000"/>
              <a:buFont typeface="Montserrat"/>
              <a:buChar char="○"/>
            </a:pPr>
            <a:r>
              <a:rPr lang="en" sz="3000">
                <a:latin typeface="Montserrat"/>
                <a:ea typeface="Montserrat"/>
                <a:cs typeface="Montserrat"/>
                <a:sym typeface="Montserrat"/>
              </a:rPr>
              <a:t>Mean Absolute Error</a:t>
            </a:r>
            <a:endParaRPr sz="3000">
              <a:latin typeface="Montserrat"/>
              <a:ea typeface="Montserrat"/>
              <a:cs typeface="Montserrat"/>
              <a:sym typeface="Montserrat"/>
            </a:endParaRPr>
          </a:p>
          <a:p>
            <a:pPr indent="-419100" lvl="1" marL="1371600" rtl="0" algn="l">
              <a:spcBef>
                <a:spcPts val="0"/>
              </a:spcBef>
              <a:spcAft>
                <a:spcPts val="0"/>
              </a:spcAft>
              <a:buSzPts val="3000"/>
              <a:buFont typeface="Montserrat"/>
              <a:buChar char="○"/>
            </a:pPr>
            <a:r>
              <a:rPr lang="en" sz="3000">
                <a:latin typeface="Montserrat"/>
                <a:ea typeface="Montserrat"/>
                <a:cs typeface="Montserrat"/>
                <a:sym typeface="Montserrat"/>
              </a:rPr>
              <a:t>Mean Squared Error</a:t>
            </a:r>
            <a:endParaRPr sz="3000">
              <a:latin typeface="Montserrat"/>
              <a:ea typeface="Montserrat"/>
              <a:cs typeface="Montserrat"/>
              <a:sym typeface="Montserrat"/>
            </a:endParaRPr>
          </a:p>
          <a:p>
            <a:pPr indent="-419100" lvl="1" marL="1371600" rtl="0" algn="l">
              <a:spcBef>
                <a:spcPts val="0"/>
              </a:spcBef>
              <a:spcAft>
                <a:spcPts val="0"/>
              </a:spcAft>
              <a:buSzPts val="3000"/>
              <a:buFont typeface="Montserrat"/>
              <a:buChar char="○"/>
            </a:pPr>
            <a:r>
              <a:rPr lang="en" sz="3000">
                <a:latin typeface="Montserrat"/>
                <a:ea typeface="Montserrat"/>
                <a:cs typeface="Montserrat"/>
                <a:sym typeface="Montserrat"/>
              </a:rPr>
              <a:t>Root Mean Square Error</a:t>
            </a:r>
            <a:endParaRPr sz="3000">
              <a:latin typeface="Montserrat"/>
              <a:ea typeface="Montserrat"/>
              <a:cs typeface="Montserrat"/>
              <a:sym typeface="Montserrat"/>
            </a:endParaRPr>
          </a:p>
          <a:p>
            <a:pPr indent="-419100" lvl="1" marL="1371600" rtl="0" algn="l">
              <a:spcBef>
                <a:spcPts val="0"/>
              </a:spcBef>
              <a:spcAft>
                <a:spcPts val="0"/>
              </a:spcAft>
              <a:buSzPts val="3000"/>
              <a:buFont typeface="Montserrat"/>
              <a:buChar char="○"/>
            </a:pPr>
            <a:r>
              <a:rPr lang="en" sz="3000">
                <a:latin typeface="Montserrat"/>
                <a:ea typeface="Montserrat"/>
                <a:cs typeface="Montserrat"/>
                <a:sym typeface="Montserrat"/>
              </a:rPr>
              <a:t>R Squared Values</a:t>
            </a:r>
            <a:endParaRPr sz="3000">
              <a:latin typeface="Montserrat"/>
              <a:ea typeface="Montserrat"/>
              <a:cs typeface="Montserrat"/>
              <a:sym typeface="Montserrat"/>
            </a:endParaRPr>
          </a:p>
        </p:txBody>
      </p:sp>
      <p:pic>
        <p:nvPicPr>
          <p:cNvPr descr="watermark.jpg" id="357" name="Google Shape;357;p4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58" name="Google Shape;358;p4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sp>
        <p:nvSpPr>
          <p:cNvPr id="363" name="Google Shape;363;p4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364" name="Google Shape;364;p49"/>
          <p:cNvSpPr txBox="1"/>
          <p:nvPr>
            <p:ph idx="1" type="body"/>
          </p:nvPr>
        </p:nvSpPr>
        <p:spPr>
          <a:xfrm>
            <a:off x="311700" y="1152475"/>
            <a:ext cx="87960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chemeClr val="dk2"/>
              </a:buClr>
              <a:buSzPts val="3000"/>
              <a:buFont typeface="Montserrat"/>
              <a:buChar char="●"/>
            </a:pPr>
            <a:r>
              <a:rPr lang="en" sz="3000">
                <a:latin typeface="Montserrat"/>
                <a:ea typeface="Montserrat"/>
                <a:cs typeface="Montserrat"/>
                <a:sym typeface="Montserrat"/>
              </a:rPr>
              <a:t>Mean Absolute Error (MAE)</a:t>
            </a:r>
            <a:endParaRPr sz="3000">
              <a:latin typeface="Montserrat"/>
              <a:ea typeface="Montserrat"/>
              <a:cs typeface="Montserrat"/>
              <a:sym typeface="Montserrat"/>
            </a:endParaRPr>
          </a:p>
          <a:p>
            <a:pPr indent="-419100" lvl="1" marL="1371600" marR="0" rtl="0" algn="l">
              <a:lnSpc>
                <a:spcPct val="115000"/>
              </a:lnSpc>
              <a:spcBef>
                <a:spcPts val="0"/>
              </a:spcBef>
              <a:spcAft>
                <a:spcPts val="0"/>
              </a:spcAft>
              <a:buSzPts val="3000"/>
              <a:buFont typeface="Montserrat"/>
              <a:buChar char="○"/>
            </a:pPr>
            <a:r>
              <a:rPr lang="en" sz="3000">
                <a:latin typeface="Montserrat"/>
                <a:ea typeface="Montserrat"/>
                <a:cs typeface="Montserrat"/>
                <a:sym typeface="Montserrat"/>
              </a:rPr>
              <a:t>This is the mean of the absolute value of errors.</a:t>
            </a:r>
            <a:endParaRPr sz="3000">
              <a:latin typeface="Montserrat"/>
              <a:ea typeface="Montserrat"/>
              <a:cs typeface="Montserrat"/>
              <a:sym typeface="Montserrat"/>
            </a:endParaRPr>
          </a:p>
          <a:p>
            <a:pPr indent="-419100" lvl="1" marL="1371600" marR="0" rtl="0" algn="l">
              <a:lnSpc>
                <a:spcPct val="115000"/>
              </a:lnSpc>
              <a:spcBef>
                <a:spcPts val="0"/>
              </a:spcBef>
              <a:spcAft>
                <a:spcPts val="0"/>
              </a:spcAft>
              <a:buSzPts val="3000"/>
              <a:buFont typeface="Montserrat"/>
              <a:buChar char="○"/>
            </a:pPr>
            <a:r>
              <a:rPr lang="en" sz="3000">
                <a:latin typeface="Montserrat"/>
                <a:ea typeface="Montserrat"/>
                <a:cs typeface="Montserrat"/>
                <a:sym typeface="Montserrat"/>
              </a:rPr>
              <a:t>Easy to understand, just average error!</a:t>
            </a:r>
            <a:endParaRPr sz="3000">
              <a:latin typeface="Montserrat"/>
              <a:ea typeface="Montserrat"/>
              <a:cs typeface="Montserrat"/>
              <a:sym typeface="Montserrat"/>
            </a:endParaRPr>
          </a:p>
        </p:txBody>
      </p:sp>
      <p:pic>
        <p:nvPicPr>
          <p:cNvPr descr="watermark.jpg" id="365" name="Google Shape;365;p4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66" name="Google Shape;366;p4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descr="Screen Shot 2017-05-01 at 11.04.18 AM.png" id="367" name="Google Shape;367;p49"/>
          <p:cNvPicPr preferRelativeResize="0"/>
          <p:nvPr/>
        </p:nvPicPr>
        <p:blipFill>
          <a:blip r:embed="rId4">
            <a:alphaModFix/>
          </a:blip>
          <a:stretch>
            <a:fillRect/>
          </a:stretch>
        </p:blipFill>
        <p:spPr>
          <a:xfrm>
            <a:off x="2150100" y="3323477"/>
            <a:ext cx="5186449" cy="16264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1" name="Shape 371"/>
        <p:cNvGrpSpPr/>
        <p:nvPr/>
      </p:nvGrpSpPr>
      <p:grpSpPr>
        <a:xfrm>
          <a:off x="0" y="0"/>
          <a:ext cx="0" cy="0"/>
          <a:chOff x="0" y="0"/>
          <a:chExt cx="0" cy="0"/>
        </a:xfrm>
      </p:grpSpPr>
      <p:sp>
        <p:nvSpPr>
          <p:cNvPr id="372" name="Google Shape;372;p5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373" name="Google Shape;373;p50"/>
          <p:cNvSpPr txBox="1"/>
          <p:nvPr>
            <p:ph idx="1" type="body"/>
          </p:nvPr>
        </p:nvSpPr>
        <p:spPr>
          <a:xfrm>
            <a:off x="311700" y="1152475"/>
            <a:ext cx="87960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chemeClr val="dk2"/>
              </a:buClr>
              <a:buSzPts val="3000"/>
              <a:buFont typeface="Montserrat"/>
              <a:buChar char="●"/>
            </a:pPr>
            <a:r>
              <a:rPr lang="en" sz="3000">
                <a:latin typeface="Montserrat"/>
                <a:ea typeface="Montserrat"/>
                <a:cs typeface="Montserrat"/>
                <a:sym typeface="Montserrat"/>
              </a:rPr>
              <a:t>Mean Squared Error (MSE)</a:t>
            </a:r>
            <a:endParaRPr sz="3000">
              <a:latin typeface="Montserrat"/>
              <a:ea typeface="Montserrat"/>
              <a:cs typeface="Montserrat"/>
              <a:sym typeface="Montserrat"/>
            </a:endParaRPr>
          </a:p>
          <a:p>
            <a:pPr indent="-419100" lvl="1" marL="1371600" marR="0" rtl="0" algn="l">
              <a:lnSpc>
                <a:spcPct val="115000"/>
              </a:lnSpc>
              <a:spcBef>
                <a:spcPts val="0"/>
              </a:spcBef>
              <a:spcAft>
                <a:spcPts val="0"/>
              </a:spcAft>
              <a:buSzPts val="3000"/>
              <a:buFont typeface="Montserrat"/>
              <a:buChar char="○"/>
            </a:pPr>
            <a:r>
              <a:rPr lang="en" sz="3000">
                <a:latin typeface="Montserrat"/>
                <a:ea typeface="Montserrat"/>
                <a:cs typeface="Montserrat"/>
                <a:sym typeface="Montserrat"/>
              </a:rPr>
              <a:t>This is the mean of the squared errors.</a:t>
            </a:r>
            <a:endParaRPr sz="3000">
              <a:latin typeface="Montserrat"/>
              <a:ea typeface="Montserrat"/>
              <a:cs typeface="Montserrat"/>
              <a:sym typeface="Montserrat"/>
            </a:endParaRPr>
          </a:p>
          <a:p>
            <a:pPr indent="-419100" lvl="1" marL="1371600" marR="0" rtl="0" algn="l">
              <a:lnSpc>
                <a:spcPct val="115000"/>
              </a:lnSpc>
              <a:spcBef>
                <a:spcPts val="0"/>
              </a:spcBef>
              <a:spcAft>
                <a:spcPts val="0"/>
              </a:spcAft>
              <a:buSzPts val="3000"/>
              <a:buFont typeface="Montserrat"/>
              <a:buChar char="○"/>
            </a:pPr>
            <a:r>
              <a:rPr lang="en" sz="3000">
                <a:latin typeface="Montserrat"/>
                <a:ea typeface="Montserrat"/>
                <a:cs typeface="Montserrat"/>
                <a:sym typeface="Montserrat"/>
              </a:rPr>
              <a:t>Larger errors are noted more than with MAE, making MSE more popular.</a:t>
            </a:r>
            <a:endParaRPr sz="3000">
              <a:latin typeface="Montserrat"/>
              <a:ea typeface="Montserrat"/>
              <a:cs typeface="Montserrat"/>
              <a:sym typeface="Montserrat"/>
            </a:endParaRPr>
          </a:p>
        </p:txBody>
      </p:sp>
      <p:pic>
        <p:nvPicPr>
          <p:cNvPr descr="watermark.jpg" id="374" name="Google Shape;374;p5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75" name="Google Shape;375;p5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descr="Screen Shot 2017-05-01 at 11.04.25 AM.png" id="376" name="Google Shape;376;p50"/>
          <p:cNvPicPr preferRelativeResize="0"/>
          <p:nvPr/>
        </p:nvPicPr>
        <p:blipFill>
          <a:blip r:embed="rId4">
            <a:alphaModFix/>
          </a:blip>
          <a:stretch>
            <a:fillRect/>
          </a:stretch>
        </p:blipFill>
        <p:spPr>
          <a:xfrm>
            <a:off x="2255626" y="3331624"/>
            <a:ext cx="5363376" cy="16886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0" name="Shape 380"/>
        <p:cNvGrpSpPr/>
        <p:nvPr/>
      </p:nvGrpSpPr>
      <p:grpSpPr>
        <a:xfrm>
          <a:off x="0" y="0"/>
          <a:ext cx="0" cy="0"/>
          <a:chOff x="0" y="0"/>
          <a:chExt cx="0" cy="0"/>
        </a:xfrm>
      </p:grpSpPr>
      <p:sp>
        <p:nvSpPr>
          <p:cNvPr id="381" name="Google Shape;381;p5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382" name="Google Shape;382;p51"/>
          <p:cNvSpPr txBox="1"/>
          <p:nvPr>
            <p:ph idx="1" type="body"/>
          </p:nvPr>
        </p:nvSpPr>
        <p:spPr>
          <a:xfrm>
            <a:off x="311700" y="1152475"/>
            <a:ext cx="87960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chemeClr val="dk2"/>
              </a:buClr>
              <a:buSzPts val="3000"/>
              <a:buFont typeface="Montserrat"/>
              <a:buChar char="●"/>
            </a:pPr>
            <a:r>
              <a:rPr lang="en" sz="3000">
                <a:latin typeface="Montserrat"/>
                <a:ea typeface="Montserrat"/>
                <a:cs typeface="Montserrat"/>
                <a:sym typeface="Montserrat"/>
              </a:rPr>
              <a:t>Root </a:t>
            </a:r>
            <a:r>
              <a:rPr lang="en" sz="3000">
                <a:latin typeface="Montserrat"/>
                <a:ea typeface="Montserrat"/>
                <a:cs typeface="Montserrat"/>
                <a:sym typeface="Montserrat"/>
              </a:rPr>
              <a:t>Mean Absolute Error (RMSE)</a:t>
            </a:r>
            <a:endParaRPr sz="3000">
              <a:latin typeface="Montserrat"/>
              <a:ea typeface="Montserrat"/>
              <a:cs typeface="Montserrat"/>
              <a:sym typeface="Montserrat"/>
            </a:endParaRPr>
          </a:p>
          <a:p>
            <a:pPr indent="-419100" lvl="1" marL="1371600" marR="0" rtl="0" algn="l">
              <a:lnSpc>
                <a:spcPct val="115000"/>
              </a:lnSpc>
              <a:spcBef>
                <a:spcPts val="0"/>
              </a:spcBef>
              <a:spcAft>
                <a:spcPts val="0"/>
              </a:spcAft>
              <a:buSzPts val="3000"/>
              <a:buFont typeface="Montserrat"/>
              <a:buChar char="○"/>
            </a:pPr>
            <a:r>
              <a:rPr lang="en" sz="3000">
                <a:latin typeface="Montserrat"/>
                <a:ea typeface="Montserrat"/>
                <a:cs typeface="Montserrat"/>
                <a:sym typeface="Montserrat"/>
              </a:rPr>
              <a:t>This is the root of the  mean of the squared errors.</a:t>
            </a:r>
            <a:endParaRPr sz="3000">
              <a:latin typeface="Montserrat"/>
              <a:ea typeface="Montserrat"/>
              <a:cs typeface="Montserrat"/>
              <a:sym typeface="Montserrat"/>
            </a:endParaRPr>
          </a:p>
          <a:p>
            <a:pPr indent="-419100" lvl="1" marL="1371600" marR="0" rtl="0" algn="l">
              <a:lnSpc>
                <a:spcPct val="115000"/>
              </a:lnSpc>
              <a:spcBef>
                <a:spcPts val="0"/>
              </a:spcBef>
              <a:spcAft>
                <a:spcPts val="0"/>
              </a:spcAft>
              <a:buSzPts val="3000"/>
              <a:buFont typeface="Montserrat"/>
              <a:buChar char="○"/>
            </a:pPr>
            <a:r>
              <a:rPr lang="en" sz="3000">
                <a:latin typeface="Montserrat"/>
                <a:ea typeface="Montserrat"/>
                <a:cs typeface="Montserrat"/>
                <a:sym typeface="Montserrat"/>
              </a:rPr>
              <a:t>Most popular (has same units as y)</a:t>
            </a:r>
            <a:endParaRPr sz="3000">
              <a:latin typeface="Montserrat"/>
              <a:ea typeface="Montserrat"/>
              <a:cs typeface="Montserrat"/>
              <a:sym typeface="Montserrat"/>
            </a:endParaRPr>
          </a:p>
        </p:txBody>
      </p:sp>
      <p:pic>
        <p:nvPicPr>
          <p:cNvPr descr="watermark.jpg" id="383" name="Google Shape;383;p5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84" name="Google Shape;384;p5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descr="Screen Shot 2017-05-01 at 11.04.31 AM.png" id="385" name="Google Shape;385;p51"/>
          <p:cNvPicPr preferRelativeResize="0"/>
          <p:nvPr/>
        </p:nvPicPr>
        <p:blipFill>
          <a:blip r:embed="rId4">
            <a:alphaModFix/>
          </a:blip>
          <a:stretch>
            <a:fillRect/>
          </a:stretch>
        </p:blipFill>
        <p:spPr>
          <a:xfrm>
            <a:off x="2411225" y="3310551"/>
            <a:ext cx="5743402" cy="19091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9" name="Shape 389"/>
        <p:cNvGrpSpPr/>
        <p:nvPr/>
      </p:nvGrpSpPr>
      <p:grpSpPr>
        <a:xfrm>
          <a:off x="0" y="0"/>
          <a:ext cx="0" cy="0"/>
          <a:chOff x="0" y="0"/>
          <a:chExt cx="0" cy="0"/>
        </a:xfrm>
      </p:grpSpPr>
      <p:sp>
        <p:nvSpPr>
          <p:cNvPr id="390" name="Google Shape;390;p5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391" name="Google Shape;391;p52"/>
          <p:cNvSpPr txBox="1"/>
          <p:nvPr>
            <p:ph idx="1" type="body"/>
          </p:nvPr>
        </p:nvSpPr>
        <p:spPr>
          <a:xfrm>
            <a:off x="311700" y="1152475"/>
            <a:ext cx="87960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chemeClr val="dk2"/>
              </a:buClr>
              <a:buSzPts val="3000"/>
              <a:buFont typeface="Montserrat"/>
              <a:buChar char="●"/>
            </a:pPr>
            <a:r>
              <a:rPr lang="en" sz="3000">
                <a:latin typeface="Montserrat"/>
                <a:ea typeface="Montserrat"/>
                <a:cs typeface="Montserrat"/>
                <a:sym typeface="Montserrat"/>
              </a:rPr>
              <a:t>R Squared Values (also known as the coefficient of determination)</a:t>
            </a:r>
            <a:endParaRPr sz="3000">
              <a:latin typeface="Montserrat"/>
              <a:ea typeface="Montserrat"/>
              <a:cs typeface="Montserrat"/>
              <a:sym typeface="Montserrat"/>
            </a:endParaRPr>
          </a:p>
          <a:p>
            <a:pPr indent="-419100" lvl="0" marL="457200" marR="0" rtl="0" algn="l">
              <a:lnSpc>
                <a:spcPct val="115000"/>
              </a:lnSpc>
              <a:spcBef>
                <a:spcPts val="0"/>
              </a:spcBef>
              <a:spcAft>
                <a:spcPts val="0"/>
              </a:spcAft>
              <a:buSzPts val="3000"/>
              <a:buFont typeface="Montserrat"/>
              <a:buChar char="●"/>
            </a:pPr>
            <a:r>
              <a:rPr lang="en" sz="3000">
                <a:latin typeface="Montserrat"/>
                <a:ea typeface="Montserrat"/>
                <a:cs typeface="Montserrat"/>
                <a:sym typeface="Montserrat"/>
              </a:rPr>
              <a:t>Not quite an error metric, more of a statistical measure of your regression model.</a:t>
            </a:r>
            <a:endParaRPr sz="3000">
              <a:latin typeface="Montserrat"/>
              <a:ea typeface="Montserrat"/>
              <a:cs typeface="Montserrat"/>
              <a:sym typeface="Montserrat"/>
            </a:endParaRPr>
          </a:p>
          <a:p>
            <a:pPr indent="0" lvl="0" marL="0" marR="0" rtl="0" algn="l">
              <a:lnSpc>
                <a:spcPct val="115000"/>
              </a:lnSpc>
              <a:spcBef>
                <a:spcPts val="1600"/>
              </a:spcBef>
              <a:spcAft>
                <a:spcPts val="1600"/>
              </a:spcAft>
              <a:buNone/>
            </a:pPr>
            <a:r>
              <a:t/>
            </a:r>
            <a:endParaRPr sz="3000">
              <a:latin typeface="Montserrat"/>
              <a:ea typeface="Montserrat"/>
              <a:cs typeface="Montserrat"/>
              <a:sym typeface="Montserrat"/>
            </a:endParaRPr>
          </a:p>
        </p:txBody>
      </p:sp>
      <p:pic>
        <p:nvPicPr>
          <p:cNvPr descr="watermark.jpg" id="392" name="Google Shape;392;p5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93" name="Google Shape;393;p5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7" name="Shape 397"/>
        <p:cNvGrpSpPr/>
        <p:nvPr/>
      </p:nvGrpSpPr>
      <p:grpSpPr>
        <a:xfrm>
          <a:off x="0" y="0"/>
          <a:ext cx="0" cy="0"/>
          <a:chOff x="0" y="0"/>
          <a:chExt cx="0" cy="0"/>
        </a:xfrm>
      </p:grpSpPr>
      <p:sp>
        <p:nvSpPr>
          <p:cNvPr id="398" name="Google Shape;398;p5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399" name="Google Shape;399;p53"/>
          <p:cNvSpPr txBox="1"/>
          <p:nvPr>
            <p:ph idx="1" type="body"/>
          </p:nvPr>
        </p:nvSpPr>
        <p:spPr>
          <a:xfrm>
            <a:off x="311700" y="1152475"/>
            <a:ext cx="87960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SzPts val="3000"/>
              <a:buFont typeface="Montserrat"/>
              <a:buChar char="●"/>
            </a:pPr>
            <a:r>
              <a:rPr lang="en" sz="3000">
                <a:latin typeface="Montserrat"/>
                <a:ea typeface="Montserrat"/>
                <a:cs typeface="Montserrat"/>
                <a:sym typeface="Montserrat"/>
              </a:rPr>
              <a:t>By itself, </a:t>
            </a:r>
            <a:r>
              <a:rPr i="1" lang="en" sz="3000">
                <a:solidFill>
                  <a:srgbClr val="222222"/>
                </a:solidFill>
                <a:highlight>
                  <a:srgbClr val="FFFFFF"/>
                </a:highlight>
                <a:latin typeface="Montserrat"/>
                <a:ea typeface="Montserrat"/>
                <a:cs typeface="Montserrat"/>
                <a:sym typeface="Montserrat"/>
              </a:rPr>
              <a:t>R</a:t>
            </a:r>
            <a:r>
              <a:rPr baseline="30000" lang="en" sz="3000">
                <a:solidFill>
                  <a:srgbClr val="222222"/>
                </a:solidFill>
                <a:highlight>
                  <a:srgbClr val="FFFFFF"/>
                </a:highlight>
                <a:latin typeface="Montserrat"/>
                <a:ea typeface="Montserrat"/>
                <a:cs typeface="Montserrat"/>
                <a:sym typeface="Montserrat"/>
              </a:rPr>
              <a:t>2 </a:t>
            </a:r>
            <a:r>
              <a:rPr lang="en" sz="3000">
                <a:latin typeface="Montserrat"/>
                <a:ea typeface="Montserrat"/>
                <a:cs typeface="Montserrat"/>
                <a:sym typeface="Montserrat"/>
              </a:rPr>
              <a:t>, won’t tell you the “whole story”.</a:t>
            </a:r>
            <a:endParaRPr sz="3000">
              <a:latin typeface="Montserrat"/>
              <a:ea typeface="Montserrat"/>
              <a:cs typeface="Montserrat"/>
              <a:sym typeface="Montserrat"/>
            </a:endParaRPr>
          </a:p>
          <a:p>
            <a:pPr indent="-419100" lvl="0" marL="457200" marR="0" rtl="0" algn="l">
              <a:lnSpc>
                <a:spcPct val="115000"/>
              </a:lnSpc>
              <a:spcBef>
                <a:spcPts val="0"/>
              </a:spcBef>
              <a:spcAft>
                <a:spcPts val="0"/>
              </a:spcAft>
              <a:buSzPts val="3000"/>
              <a:buFont typeface="Montserrat"/>
              <a:buChar char="●"/>
            </a:pPr>
            <a:r>
              <a:rPr lang="en" sz="3000">
                <a:latin typeface="Montserrat"/>
                <a:ea typeface="Montserrat"/>
                <a:cs typeface="Montserrat"/>
                <a:sym typeface="Montserrat"/>
              </a:rPr>
              <a:t>In a basic sense it is a measure of how much variance your model accounts for.</a:t>
            </a:r>
            <a:endParaRPr sz="3000">
              <a:latin typeface="Montserrat"/>
              <a:ea typeface="Montserrat"/>
              <a:cs typeface="Montserrat"/>
              <a:sym typeface="Montserrat"/>
            </a:endParaRPr>
          </a:p>
          <a:p>
            <a:pPr indent="-419100" lvl="0" marL="457200" marR="0" rtl="0" algn="l">
              <a:lnSpc>
                <a:spcPct val="115000"/>
              </a:lnSpc>
              <a:spcBef>
                <a:spcPts val="0"/>
              </a:spcBef>
              <a:spcAft>
                <a:spcPts val="0"/>
              </a:spcAft>
              <a:buSzPts val="3000"/>
              <a:buFont typeface="Montserrat"/>
              <a:buChar char="●"/>
            </a:pPr>
            <a:r>
              <a:rPr lang="en" sz="3000">
                <a:latin typeface="Montserrat"/>
                <a:ea typeface="Montserrat"/>
                <a:cs typeface="Montserrat"/>
                <a:sym typeface="Montserrat"/>
              </a:rPr>
              <a:t>Between 0-1 (0% to 100%)</a:t>
            </a:r>
            <a:endParaRPr sz="3000">
              <a:latin typeface="Montserrat"/>
              <a:ea typeface="Montserrat"/>
              <a:cs typeface="Montserrat"/>
              <a:sym typeface="Montserrat"/>
            </a:endParaRPr>
          </a:p>
          <a:p>
            <a:pPr indent="-419100" lvl="0" marL="457200" marR="0" rtl="0" algn="l">
              <a:lnSpc>
                <a:spcPct val="115000"/>
              </a:lnSpc>
              <a:spcBef>
                <a:spcPts val="0"/>
              </a:spcBef>
              <a:spcAft>
                <a:spcPts val="0"/>
              </a:spcAft>
              <a:buSzPts val="3000"/>
              <a:buFont typeface="Montserrat"/>
              <a:buChar char="●"/>
            </a:pPr>
            <a:r>
              <a:rPr lang="en" sz="3000">
                <a:latin typeface="Montserrat"/>
                <a:ea typeface="Montserrat"/>
                <a:cs typeface="Montserrat"/>
                <a:sym typeface="Montserrat"/>
              </a:rPr>
              <a:t>There are also different ways of obtaining </a:t>
            </a:r>
            <a:r>
              <a:rPr i="1" lang="en" sz="3000">
                <a:solidFill>
                  <a:srgbClr val="222222"/>
                </a:solidFill>
                <a:highlight>
                  <a:srgbClr val="FFFFFF"/>
                </a:highlight>
                <a:latin typeface="Montserrat"/>
                <a:ea typeface="Montserrat"/>
                <a:cs typeface="Montserrat"/>
                <a:sym typeface="Montserrat"/>
              </a:rPr>
              <a:t>R</a:t>
            </a:r>
            <a:r>
              <a:rPr baseline="30000" lang="en" sz="3000">
                <a:solidFill>
                  <a:srgbClr val="222222"/>
                </a:solidFill>
                <a:highlight>
                  <a:srgbClr val="FFFFFF"/>
                </a:highlight>
                <a:latin typeface="Montserrat"/>
                <a:ea typeface="Montserrat"/>
                <a:cs typeface="Montserrat"/>
                <a:sym typeface="Montserrat"/>
              </a:rPr>
              <a:t>2 </a:t>
            </a:r>
            <a:r>
              <a:rPr lang="en" sz="3000">
                <a:latin typeface="Montserrat"/>
                <a:ea typeface="Montserrat"/>
                <a:cs typeface="Montserrat"/>
                <a:sym typeface="Montserrat"/>
              </a:rPr>
              <a:t> , such as adjusted R squared.</a:t>
            </a:r>
            <a:endParaRPr sz="3000">
              <a:latin typeface="Montserrat"/>
              <a:ea typeface="Montserrat"/>
              <a:cs typeface="Montserrat"/>
              <a:sym typeface="Montserrat"/>
            </a:endParaRPr>
          </a:p>
          <a:p>
            <a:pPr indent="0" lvl="0" marL="0" marR="0" rtl="0" algn="l">
              <a:lnSpc>
                <a:spcPct val="115000"/>
              </a:lnSpc>
              <a:spcBef>
                <a:spcPts val="1600"/>
              </a:spcBef>
              <a:spcAft>
                <a:spcPts val="1600"/>
              </a:spcAft>
              <a:buNone/>
            </a:pPr>
            <a:r>
              <a:t/>
            </a:r>
            <a:endParaRPr sz="3000">
              <a:latin typeface="Montserrat"/>
              <a:ea typeface="Montserrat"/>
              <a:cs typeface="Montserrat"/>
              <a:sym typeface="Montserrat"/>
            </a:endParaRPr>
          </a:p>
        </p:txBody>
      </p:sp>
      <p:pic>
        <p:nvPicPr>
          <p:cNvPr descr="watermark.jpg" id="400" name="Google Shape;400;p5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01" name="Google Shape;401;p5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2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124" name="Google Shape;124;p27"/>
          <p:cNvSpPr txBox="1"/>
          <p:nvPr>
            <p:ph idx="1" type="body"/>
          </p:nvPr>
        </p:nvSpPr>
        <p:spPr>
          <a:xfrm>
            <a:off x="311700" y="10762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A quick note, if you’ve already gone through another course of mine that has Machine Learning topics, you may have already seen this material!</a:t>
            </a:r>
            <a:endParaRPr sz="3000">
              <a:latin typeface="Montserrat"/>
              <a:ea typeface="Montserrat"/>
              <a:cs typeface="Montserrat"/>
              <a:sym typeface="Montserrat"/>
            </a:endParaRPr>
          </a:p>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Feel free to skip the rest of this, the theory of linear regression hasn’t changed </a:t>
            </a:r>
            <a:r>
              <a:rPr b="1" lang="en" sz="3000">
                <a:latin typeface="Inconsolata"/>
                <a:ea typeface="Inconsolata"/>
                <a:cs typeface="Inconsolata"/>
                <a:sym typeface="Inconsolata"/>
              </a:rPr>
              <a:t>:)</a:t>
            </a:r>
            <a:endParaRPr b="1" sz="3000">
              <a:latin typeface="Inconsolata"/>
              <a:ea typeface="Inconsolata"/>
              <a:cs typeface="Inconsolata"/>
              <a:sym typeface="Inconsolata"/>
            </a:endParaRPr>
          </a:p>
        </p:txBody>
      </p:sp>
      <p:pic>
        <p:nvPicPr>
          <p:cNvPr descr="watermark.jpg" id="125" name="Google Shape;125;p2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6" name="Google Shape;126;p2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5" name="Shape 405"/>
        <p:cNvGrpSpPr/>
        <p:nvPr/>
      </p:nvGrpSpPr>
      <p:grpSpPr>
        <a:xfrm>
          <a:off x="0" y="0"/>
          <a:ext cx="0" cy="0"/>
          <a:chOff x="0" y="0"/>
          <a:chExt cx="0" cy="0"/>
        </a:xfrm>
      </p:grpSpPr>
      <p:sp>
        <p:nvSpPr>
          <p:cNvPr id="406" name="Google Shape;406;p5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407" name="Google Shape;407;p54"/>
          <p:cNvSpPr txBox="1"/>
          <p:nvPr>
            <p:ph idx="1" type="body"/>
          </p:nvPr>
        </p:nvSpPr>
        <p:spPr>
          <a:xfrm>
            <a:off x="311700" y="1152475"/>
            <a:ext cx="87960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SzPts val="3000"/>
              <a:buFont typeface="Montserrat"/>
              <a:buChar char="●"/>
            </a:pPr>
            <a:r>
              <a:rPr lang="en" sz="3000">
                <a:latin typeface="Montserrat"/>
                <a:ea typeface="Montserrat"/>
                <a:cs typeface="Montserrat"/>
                <a:sym typeface="Montserrat"/>
              </a:rPr>
              <a:t>A full analysis and explanation of interpreting R Squared is outside the scope of this course, but check out the resource links for more information on this statistical topic.</a:t>
            </a:r>
            <a:endParaRPr sz="3000">
              <a:latin typeface="Montserrat"/>
              <a:ea typeface="Montserrat"/>
              <a:cs typeface="Montserrat"/>
              <a:sym typeface="Montserrat"/>
            </a:endParaRPr>
          </a:p>
          <a:p>
            <a:pPr indent="0" lvl="0" marL="0" marR="0" rtl="0" algn="l">
              <a:lnSpc>
                <a:spcPct val="115000"/>
              </a:lnSpc>
              <a:spcBef>
                <a:spcPts val="1600"/>
              </a:spcBef>
              <a:spcAft>
                <a:spcPts val="1600"/>
              </a:spcAft>
              <a:buNone/>
            </a:pPr>
            <a:r>
              <a:t/>
            </a:r>
            <a:endParaRPr sz="3000">
              <a:latin typeface="Montserrat"/>
              <a:ea typeface="Montserrat"/>
              <a:cs typeface="Montserrat"/>
              <a:sym typeface="Montserrat"/>
            </a:endParaRPr>
          </a:p>
        </p:txBody>
      </p:sp>
      <p:pic>
        <p:nvPicPr>
          <p:cNvPr descr="watermark.jpg" id="408" name="Google Shape;408;p5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09" name="Google Shape;409;p5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3" name="Shape 413"/>
        <p:cNvGrpSpPr/>
        <p:nvPr/>
      </p:nvGrpSpPr>
      <p:grpSpPr>
        <a:xfrm>
          <a:off x="0" y="0"/>
          <a:ext cx="0" cy="0"/>
          <a:chOff x="0" y="0"/>
          <a:chExt cx="0" cy="0"/>
        </a:xfrm>
      </p:grpSpPr>
      <p:sp>
        <p:nvSpPr>
          <p:cNvPr id="414" name="Google Shape;414;p5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415" name="Google Shape;415;p55"/>
          <p:cNvSpPr txBox="1"/>
          <p:nvPr>
            <p:ph idx="1" type="body"/>
          </p:nvPr>
        </p:nvSpPr>
        <p:spPr>
          <a:xfrm>
            <a:off x="311700" y="1152475"/>
            <a:ext cx="87960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SzPts val="3000"/>
              <a:buFont typeface="Montserrat"/>
              <a:buChar char="●"/>
            </a:pPr>
            <a:r>
              <a:rPr lang="en" sz="3000">
                <a:latin typeface="Montserrat"/>
                <a:ea typeface="Montserrat"/>
                <a:cs typeface="Montserrat"/>
                <a:sym typeface="Montserrat"/>
              </a:rPr>
              <a:t>Just keep in mind that R Squared can enhance your understanding of a model, or help you compare models, but it shouldn’t be your sole source of evaluating a model!</a:t>
            </a:r>
            <a:endParaRPr sz="3000">
              <a:latin typeface="Montserrat"/>
              <a:ea typeface="Montserrat"/>
              <a:cs typeface="Montserrat"/>
              <a:sym typeface="Montserrat"/>
            </a:endParaRPr>
          </a:p>
          <a:p>
            <a:pPr indent="-419100" lvl="0" marL="457200" marR="0" rtl="0" algn="l">
              <a:lnSpc>
                <a:spcPct val="115000"/>
              </a:lnSpc>
              <a:spcBef>
                <a:spcPts val="0"/>
              </a:spcBef>
              <a:spcAft>
                <a:spcPts val="0"/>
              </a:spcAft>
              <a:buSzPts val="3000"/>
              <a:buFont typeface="Montserrat"/>
              <a:buChar char="●"/>
            </a:pPr>
            <a:r>
              <a:rPr lang="en" sz="3000">
                <a:latin typeface="Montserrat"/>
                <a:ea typeface="Montserrat"/>
                <a:cs typeface="Montserrat"/>
                <a:sym typeface="Montserrat"/>
              </a:rPr>
              <a:t>Let’s continue on to our code example!</a:t>
            </a:r>
            <a:endParaRPr sz="3000">
              <a:latin typeface="Montserrat"/>
              <a:ea typeface="Montserrat"/>
              <a:cs typeface="Montserrat"/>
              <a:sym typeface="Montserrat"/>
            </a:endParaRPr>
          </a:p>
          <a:p>
            <a:pPr indent="0" lvl="0" marL="0" marR="0" rtl="0" algn="l">
              <a:lnSpc>
                <a:spcPct val="115000"/>
              </a:lnSpc>
              <a:spcBef>
                <a:spcPts val="1600"/>
              </a:spcBef>
              <a:spcAft>
                <a:spcPts val="1600"/>
              </a:spcAft>
              <a:buNone/>
            </a:pPr>
            <a:r>
              <a:t/>
            </a:r>
            <a:endParaRPr sz="3000">
              <a:latin typeface="Montserrat"/>
              <a:ea typeface="Montserrat"/>
              <a:cs typeface="Montserrat"/>
              <a:sym typeface="Montserrat"/>
            </a:endParaRPr>
          </a:p>
        </p:txBody>
      </p:sp>
      <p:pic>
        <p:nvPicPr>
          <p:cNvPr descr="watermark.jpg" id="416" name="Google Shape;416;p5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17" name="Google Shape;417;p5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1" name="Shape 421"/>
        <p:cNvGrpSpPr/>
        <p:nvPr/>
      </p:nvGrpSpPr>
      <p:grpSpPr>
        <a:xfrm>
          <a:off x="0" y="0"/>
          <a:ext cx="0" cy="0"/>
          <a:chOff x="0" y="0"/>
          <a:chExt cx="0" cy="0"/>
        </a:xfrm>
      </p:grpSpPr>
      <p:sp>
        <p:nvSpPr>
          <p:cNvPr id="422" name="Google Shape;422;p56"/>
          <p:cNvSpPr txBox="1"/>
          <p:nvPr>
            <p:ph type="ctrTitle"/>
          </p:nvPr>
        </p:nvSpPr>
        <p:spPr>
          <a:xfrm>
            <a:off x="311700" y="744575"/>
            <a:ext cx="86919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Linear Regression</a:t>
            </a:r>
            <a:endParaRPr b="1">
              <a:latin typeface="Montserrat"/>
              <a:ea typeface="Montserrat"/>
              <a:cs typeface="Montserrat"/>
              <a:sym typeface="Montserrat"/>
            </a:endParaRPr>
          </a:p>
          <a:p>
            <a:pPr indent="0" lvl="0" marL="0" rtl="0" algn="ctr">
              <a:spcBef>
                <a:spcPts val="0"/>
              </a:spcBef>
              <a:spcAft>
                <a:spcPts val="0"/>
              </a:spcAft>
              <a:buNone/>
            </a:pPr>
            <a:r>
              <a:rPr b="1" lang="en">
                <a:latin typeface="Montserrat"/>
                <a:ea typeface="Montserrat"/>
                <a:cs typeface="Montserrat"/>
                <a:sym typeface="Montserrat"/>
              </a:rPr>
              <a:t>Custom Code Example</a:t>
            </a:r>
            <a:endParaRPr b="1">
              <a:latin typeface="Montserrat"/>
              <a:ea typeface="Montserrat"/>
              <a:cs typeface="Montserrat"/>
              <a:sym typeface="Montserrat"/>
            </a:endParaRPr>
          </a:p>
        </p:txBody>
      </p:sp>
      <p:sp>
        <p:nvSpPr>
          <p:cNvPr id="423" name="Google Shape;423;p56"/>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Let’s learn something! </a:t>
            </a:r>
            <a:endParaRPr/>
          </a:p>
        </p:txBody>
      </p:sp>
      <p:pic>
        <p:nvPicPr>
          <p:cNvPr descr="watermark.jpg" id="424" name="Google Shape;424;p5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25" name="Google Shape;425;p5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9" name="Shape 429"/>
        <p:cNvGrpSpPr/>
        <p:nvPr/>
      </p:nvGrpSpPr>
      <p:grpSpPr>
        <a:xfrm>
          <a:off x="0" y="0"/>
          <a:ext cx="0" cy="0"/>
          <a:chOff x="0" y="0"/>
          <a:chExt cx="0" cy="0"/>
        </a:xfrm>
      </p:grpSpPr>
      <p:sp>
        <p:nvSpPr>
          <p:cNvPr id="430" name="Google Shape;430;p5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431" name="Google Shape;431;p5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Now let’s walk through a more realistic example of Linear Regression!</a:t>
            </a:r>
            <a:endParaRPr sz="3000">
              <a:latin typeface="Montserrat"/>
              <a:ea typeface="Montserrat"/>
              <a:cs typeface="Montserrat"/>
              <a:sym typeface="Montserrat"/>
            </a:endParaRPr>
          </a:p>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We’ll examine some Ecommerce Customer Data for a company's website and mobile app. </a:t>
            </a:r>
            <a:endParaRPr sz="3000">
              <a:latin typeface="Montserrat"/>
              <a:ea typeface="Montserrat"/>
              <a:cs typeface="Montserrat"/>
              <a:sym typeface="Montserrat"/>
            </a:endParaRPr>
          </a:p>
        </p:txBody>
      </p:sp>
      <p:pic>
        <p:nvPicPr>
          <p:cNvPr descr="watermark.jpg" id="432" name="Google Shape;432;p5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33" name="Google Shape;433;p5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7" name="Shape 437"/>
        <p:cNvGrpSpPr/>
        <p:nvPr/>
      </p:nvGrpSpPr>
      <p:grpSpPr>
        <a:xfrm>
          <a:off x="0" y="0"/>
          <a:ext cx="0" cy="0"/>
          <a:chOff x="0" y="0"/>
          <a:chExt cx="0" cy="0"/>
        </a:xfrm>
      </p:grpSpPr>
      <p:sp>
        <p:nvSpPr>
          <p:cNvPr id="438" name="Google Shape;438;p5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439" name="Google Shape;439;p5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The main idea will be trying to predict a customer’s total amount expenditure (a continuous money value).</a:t>
            </a:r>
            <a:endParaRPr sz="3000">
              <a:latin typeface="Montserrat"/>
              <a:ea typeface="Montserrat"/>
              <a:cs typeface="Montserrat"/>
              <a:sym typeface="Montserrat"/>
            </a:endParaRPr>
          </a:p>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We’ll also discuss how to convert realistic data into a format accepted by Spark’s MLlib!</a:t>
            </a:r>
            <a:endParaRPr sz="3000">
              <a:latin typeface="Montserrat"/>
              <a:ea typeface="Montserrat"/>
              <a:cs typeface="Montserrat"/>
              <a:sym typeface="Montserrat"/>
            </a:endParaRPr>
          </a:p>
        </p:txBody>
      </p:sp>
      <p:pic>
        <p:nvPicPr>
          <p:cNvPr descr="watermark.jpg" id="440" name="Google Shape;440;p5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41" name="Google Shape;441;p5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5" name="Shape 445"/>
        <p:cNvGrpSpPr/>
        <p:nvPr/>
      </p:nvGrpSpPr>
      <p:grpSpPr>
        <a:xfrm>
          <a:off x="0" y="0"/>
          <a:ext cx="0" cy="0"/>
          <a:chOff x="0" y="0"/>
          <a:chExt cx="0" cy="0"/>
        </a:xfrm>
      </p:grpSpPr>
      <p:sp>
        <p:nvSpPr>
          <p:cNvPr id="446" name="Google Shape;446;p5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447" name="Google Shape;447;p5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The relevant notebook is called:</a:t>
            </a:r>
            <a:endParaRPr sz="3000">
              <a:latin typeface="Montserrat"/>
              <a:ea typeface="Montserrat"/>
              <a:cs typeface="Montserrat"/>
              <a:sym typeface="Montserrat"/>
            </a:endParaRPr>
          </a:p>
          <a:p>
            <a:pPr indent="-419100" lvl="1" marL="1371600" rtl="0" algn="l">
              <a:spcBef>
                <a:spcPts val="0"/>
              </a:spcBef>
              <a:spcAft>
                <a:spcPts val="0"/>
              </a:spcAft>
              <a:buSzPts val="3000"/>
              <a:buFont typeface="Montserrat"/>
              <a:buChar char="○"/>
            </a:pPr>
            <a:r>
              <a:rPr lang="en" sz="3000">
                <a:latin typeface="Montserrat"/>
                <a:ea typeface="Montserrat"/>
                <a:cs typeface="Montserrat"/>
                <a:sym typeface="Montserrat"/>
              </a:rPr>
              <a:t>Linear_Regression_Code_Along</a:t>
            </a:r>
            <a:endParaRPr sz="3000">
              <a:latin typeface="Montserrat"/>
              <a:ea typeface="Montserrat"/>
              <a:cs typeface="Montserrat"/>
              <a:sym typeface="Montserrat"/>
            </a:endParaRPr>
          </a:p>
          <a:p>
            <a:pPr indent="-419100" lvl="0" marL="914400" rtl="0" algn="l">
              <a:spcBef>
                <a:spcPts val="0"/>
              </a:spcBef>
              <a:spcAft>
                <a:spcPts val="0"/>
              </a:spcAft>
              <a:buSzPts val="3000"/>
              <a:buFont typeface="Montserrat"/>
              <a:buChar char="●"/>
            </a:pPr>
            <a:r>
              <a:rPr lang="en" sz="3000">
                <a:latin typeface="Montserrat"/>
                <a:ea typeface="Montserrat"/>
                <a:cs typeface="Montserrat"/>
                <a:sym typeface="Montserrat"/>
              </a:rPr>
              <a:t>Let’s get started!</a:t>
            </a:r>
            <a:endParaRPr sz="3000">
              <a:latin typeface="Montserrat"/>
              <a:ea typeface="Montserrat"/>
              <a:cs typeface="Montserrat"/>
              <a:sym typeface="Montserrat"/>
            </a:endParaRPr>
          </a:p>
        </p:txBody>
      </p:sp>
      <p:pic>
        <p:nvPicPr>
          <p:cNvPr descr="watermark.jpg" id="448" name="Google Shape;448;p5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49" name="Google Shape;449;p5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3" name="Shape 453"/>
        <p:cNvGrpSpPr/>
        <p:nvPr/>
      </p:nvGrpSpPr>
      <p:grpSpPr>
        <a:xfrm>
          <a:off x="0" y="0"/>
          <a:ext cx="0" cy="0"/>
          <a:chOff x="0" y="0"/>
          <a:chExt cx="0" cy="0"/>
        </a:xfrm>
      </p:grpSpPr>
      <p:sp>
        <p:nvSpPr>
          <p:cNvPr id="454" name="Google Shape;454;p6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455" name="Google Shape;455;p6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Then we want to see if we can build a regression model that will predict the customer's yearly spend on the company's product.</a:t>
            </a:r>
            <a:endParaRPr sz="3000">
              <a:latin typeface="Montserrat"/>
              <a:ea typeface="Montserrat"/>
              <a:cs typeface="Montserrat"/>
              <a:sym typeface="Montserrat"/>
            </a:endParaRPr>
          </a:p>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Let’s get started!</a:t>
            </a:r>
            <a:endParaRPr sz="3000">
              <a:latin typeface="Montserrat"/>
              <a:ea typeface="Montserrat"/>
              <a:cs typeface="Montserrat"/>
              <a:sym typeface="Montserrat"/>
            </a:endParaRPr>
          </a:p>
        </p:txBody>
      </p:sp>
      <p:pic>
        <p:nvPicPr>
          <p:cNvPr descr="watermark.jpg" id="456" name="Google Shape;456;p6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57" name="Google Shape;457;p6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1" name="Shape 461"/>
        <p:cNvGrpSpPr/>
        <p:nvPr/>
      </p:nvGrpSpPr>
      <p:grpSpPr>
        <a:xfrm>
          <a:off x="0" y="0"/>
          <a:ext cx="0" cy="0"/>
          <a:chOff x="0" y="0"/>
          <a:chExt cx="0" cy="0"/>
        </a:xfrm>
      </p:grpSpPr>
      <p:sp>
        <p:nvSpPr>
          <p:cNvPr id="462" name="Google Shape;462;p61"/>
          <p:cNvSpPr txBox="1"/>
          <p:nvPr>
            <p:ph type="ctrTitle"/>
          </p:nvPr>
        </p:nvSpPr>
        <p:spPr>
          <a:xfrm>
            <a:off x="311700" y="1441550"/>
            <a:ext cx="86919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b="1">
              <a:latin typeface="Montserrat"/>
              <a:ea typeface="Montserrat"/>
              <a:cs typeface="Montserrat"/>
              <a:sym typeface="Montserrat"/>
            </a:endParaRPr>
          </a:p>
          <a:p>
            <a:pPr indent="0" lvl="0" marL="0" rtl="0" algn="ctr">
              <a:spcBef>
                <a:spcPts val="0"/>
              </a:spcBef>
              <a:spcAft>
                <a:spcPts val="0"/>
              </a:spcAft>
              <a:buNone/>
            </a:pPr>
            <a:r>
              <a:rPr b="1" lang="en">
                <a:latin typeface="Montserrat"/>
                <a:ea typeface="Montserrat"/>
                <a:cs typeface="Montserrat"/>
                <a:sym typeface="Montserrat"/>
              </a:rPr>
              <a:t>Linear Regression</a:t>
            </a:r>
            <a:endParaRPr b="1">
              <a:latin typeface="Montserrat"/>
              <a:ea typeface="Montserrat"/>
              <a:cs typeface="Montserrat"/>
              <a:sym typeface="Montserrat"/>
            </a:endParaRPr>
          </a:p>
          <a:p>
            <a:pPr indent="0" lvl="0" marL="0" rtl="0" algn="ctr">
              <a:spcBef>
                <a:spcPts val="0"/>
              </a:spcBef>
              <a:spcAft>
                <a:spcPts val="0"/>
              </a:spcAft>
              <a:buNone/>
            </a:pPr>
            <a:r>
              <a:rPr b="1" lang="en">
                <a:latin typeface="Montserrat"/>
                <a:ea typeface="Montserrat"/>
                <a:cs typeface="Montserrat"/>
                <a:sym typeface="Montserrat"/>
              </a:rPr>
              <a:t>Consulting Project</a:t>
            </a:r>
            <a:endParaRPr b="1">
              <a:latin typeface="Montserrat"/>
              <a:ea typeface="Montserrat"/>
              <a:cs typeface="Montserrat"/>
              <a:sym typeface="Montserrat"/>
            </a:endParaRPr>
          </a:p>
        </p:txBody>
      </p:sp>
      <p:pic>
        <p:nvPicPr>
          <p:cNvPr descr="watermark.jpg" id="463" name="Google Shape;463;p6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64" name="Google Shape;464;p6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8" name="Shape 468"/>
        <p:cNvGrpSpPr/>
        <p:nvPr/>
      </p:nvGrpSpPr>
      <p:grpSpPr>
        <a:xfrm>
          <a:off x="0" y="0"/>
          <a:ext cx="0" cy="0"/>
          <a:chOff x="0" y="0"/>
          <a:chExt cx="0" cy="0"/>
        </a:xfrm>
      </p:grpSpPr>
      <p:sp>
        <p:nvSpPr>
          <p:cNvPr id="469" name="Google Shape;469;p6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470" name="Google Shape;470;p6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Now let’s set you loose on your first consulting project!</a:t>
            </a:r>
            <a:endParaRPr sz="3000">
              <a:latin typeface="Montserrat"/>
              <a:ea typeface="Montserrat"/>
              <a:cs typeface="Montserrat"/>
              <a:sym typeface="Montserrat"/>
            </a:endParaRPr>
          </a:p>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You've been contracted by Hyundai Heavy Industries to help them build a predictive model for some ships. </a:t>
            </a:r>
            <a:endParaRPr sz="3000">
              <a:latin typeface="Montserrat"/>
              <a:ea typeface="Montserrat"/>
              <a:cs typeface="Montserrat"/>
              <a:sym typeface="Montserrat"/>
            </a:endParaRPr>
          </a:p>
        </p:txBody>
      </p:sp>
      <p:pic>
        <p:nvPicPr>
          <p:cNvPr descr="watermark.jpg" id="471" name="Google Shape;471;p6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72" name="Google Shape;472;p6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6" name="Shape 476"/>
        <p:cNvGrpSpPr/>
        <p:nvPr/>
      </p:nvGrpSpPr>
      <p:grpSpPr>
        <a:xfrm>
          <a:off x="0" y="0"/>
          <a:ext cx="0" cy="0"/>
          <a:chOff x="0" y="0"/>
          <a:chExt cx="0" cy="0"/>
        </a:xfrm>
      </p:grpSpPr>
      <p:sp>
        <p:nvSpPr>
          <p:cNvPr id="477" name="Google Shape;477;p6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478" name="Google Shape;478;p63"/>
          <p:cNvSpPr txBox="1"/>
          <p:nvPr>
            <p:ph idx="1" type="body"/>
          </p:nvPr>
        </p:nvSpPr>
        <p:spPr>
          <a:xfrm>
            <a:off x="311700" y="1152475"/>
            <a:ext cx="35895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You’ve been flown out to their HQ in Ulsan, South Korea!</a:t>
            </a:r>
            <a:endParaRPr sz="3000">
              <a:latin typeface="Montserrat"/>
              <a:ea typeface="Montserrat"/>
              <a:cs typeface="Montserrat"/>
              <a:sym typeface="Montserrat"/>
            </a:endParaRPr>
          </a:p>
        </p:txBody>
      </p:sp>
      <p:pic>
        <p:nvPicPr>
          <p:cNvPr descr="watermark.jpg" id="479" name="Google Shape;479;p6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80" name="Google Shape;480;p6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481" name="Google Shape;481;p63"/>
          <p:cNvPicPr preferRelativeResize="0"/>
          <p:nvPr/>
        </p:nvPicPr>
        <p:blipFill>
          <a:blip r:embed="rId4">
            <a:alphaModFix/>
          </a:blip>
          <a:stretch>
            <a:fillRect/>
          </a:stretch>
        </p:blipFill>
        <p:spPr>
          <a:xfrm>
            <a:off x="3418725" y="1205823"/>
            <a:ext cx="5725275" cy="32131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pic>
        <p:nvPicPr>
          <p:cNvPr descr="watermark.jpg" id="131" name="Google Shape;131;p28"/>
          <p:cNvPicPr preferRelativeResize="0"/>
          <p:nvPr/>
        </p:nvPicPr>
        <p:blipFill>
          <a:blip r:embed="rId3">
            <a:alphaModFix/>
          </a:blip>
          <a:stretch>
            <a:fillRect/>
          </a:stretch>
        </p:blipFill>
        <p:spPr>
          <a:xfrm>
            <a:off x="0" y="4494350"/>
            <a:ext cx="2315821" cy="649150"/>
          </a:xfrm>
          <a:prstGeom prst="rect">
            <a:avLst/>
          </a:prstGeom>
          <a:noFill/>
          <a:ln>
            <a:noFill/>
          </a:ln>
        </p:spPr>
      </p:pic>
      <p:sp>
        <p:nvSpPr>
          <p:cNvPr id="132" name="Google Shape;132;p28"/>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133" name="Google Shape;133;p2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34" name="Google Shape;134;p28"/>
          <p:cNvSpPr txBox="1"/>
          <p:nvPr/>
        </p:nvSpPr>
        <p:spPr>
          <a:xfrm>
            <a:off x="457200" y="1392825"/>
            <a:ext cx="8376600" cy="294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Roboto"/>
                <a:ea typeface="Roboto"/>
                <a:cs typeface="Roboto"/>
                <a:sym typeface="Roboto"/>
              </a:rPr>
              <a:t>Chapters 2 &amp; 3 of </a:t>
            </a:r>
            <a:endParaRPr sz="3000">
              <a:latin typeface="Roboto"/>
              <a:ea typeface="Roboto"/>
              <a:cs typeface="Roboto"/>
              <a:sym typeface="Roboto"/>
            </a:endParaRPr>
          </a:p>
          <a:p>
            <a:pPr indent="0" lvl="0" marL="0" rtl="0" algn="ctr">
              <a:spcBef>
                <a:spcPts val="0"/>
              </a:spcBef>
              <a:spcAft>
                <a:spcPts val="0"/>
              </a:spcAft>
              <a:buNone/>
            </a:pPr>
            <a:r>
              <a:rPr b="1" lang="en" sz="3000">
                <a:latin typeface="Roboto"/>
                <a:ea typeface="Roboto"/>
                <a:cs typeface="Roboto"/>
                <a:sym typeface="Roboto"/>
              </a:rPr>
              <a:t>Introduction to Statistical Learning</a:t>
            </a:r>
            <a:endParaRPr b="1" sz="3000">
              <a:latin typeface="Roboto"/>
              <a:ea typeface="Roboto"/>
              <a:cs typeface="Roboto"/>
              <a:sym typeface="Roboto"/>
            </a:endParaRPr>
          </a:p>
          <a:p>
            <a:pPr indent="0" lvl="0" marL="0" rtl="0" algn="ctr">
              <a:spcBef>
                <a:spcPts val="0"/>
              </a:spcBef>
              <a:spcAft>
                <a:spcPts val="0"/>
              </a:spcAft>
              <a:buNone/>
            </a:pPr>
            <a:r>
              <a:rPr lang="en" sz="3000">
                <a:latin typeface="Roboto"/>
                <a:ea typeface="Roboto"/>
                <a:cs typeface="Roboto"/>
                <a:sym typeface="Roboto"/>
              </a:rPr>
              <a:t>By Gareth James, et al.</a:t>
            </a:r>
            <a:endParaRPr sz="3000">
              <a:latin typeface="Roboto"/>
              <a:ea typeface="Roboto"/>
              <a:cs typeface="Roboto"/>
              <a:sym typeface="Roboto"/>
            </a:endParaRPr>
          </a:p>
          <a:p>
            <a:pPr indent="0" lvl="0" marL="0" rtl="0" algn="ctr">
              <a:spcBef>
                <a:spcPts val="0"/>
              </a:spcBef>
              <a:spcAft>
                <a:spcPts val="0"/>
              </a:spcAft>
              <a:buNone/>
            </a:pPr>
            <a:r>
              <a:t/>
            </a:r>
            <a:endParaRPr sz="3000">
              <a:latin typeface="Roboto"/>
              <a:ea typeface="Roboto"/>
              <a:cs typeface="Roboto"/>
              <a:sym typeface="Roboto"/>
            </a:endParaRPr>
          </a:p>
        </p:txBody>
      </p:sp>
      <p:sp>
        <p:nvSpPr>
          <p:cNvPr id="135" name="Google Shape;135;p28"/>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Reading Assignment</a:t>
            </a:r>
            <a:endParaRPr sz="3000">
              <a:solidFill>
                <a:srgbClr val="2A3990"/>
              </a:solidFill>
              <a:latin typeface="Roboto"/>
              <a:ea typeface="Roboto"/>
              <a:cs typeface="Roboto"/>
              <a:sym typeface="Roboto"/>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5" name="Shape 485"/>
        <p:cNvGrpSpPr/>
        <p:nvPr/>
      </p:nvGrpSpPr>
      <p:grpSpPr>
        <a:xfrm>
          <a:off x="0" y="0"/>
          <a:ext cx="0" cy="0"/>
          <a:chOff x="0" y="0"/>
          <a:chExt cx="0" cy="0"/>
        </a:xfrm>
      </p:grpSpPr>
      <p:sp>
        <p:nvSpPr>
          <p:cNvPr id="486" name="Google Shape;486;p6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487" name="Google Shape;487;p64"/>
          <p:cNvSpPr txBox="1"/>
          <p:nvPr>
            <p:ph idx="1" type="body"/>
          </p:nvPr>
        </p:nvSpPr>
        <p:spPr>
          <a:xfrm>
            <a:off x="311700" y="1152475"/>
            <a:ext cx="35895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It’s one of the world’s largest manufacturers of large ships, including cruise liners!</a:t>
            </a:r>
            <a:endParaRPr sz="3000">
              <a:latin typeface="Montserrat"/>
              <a:ea typeface="Montserrat"/>
              <a:cs typeface="Montserrat"/>
              <a:sym typeface="Montserrat"/>
            </a:endParaRPr>
          </a:p>
        </p:txBody>
      </p:sp>
      <p:pic>
        <p:nvPicPr>
          <p:cNvPr descr="watermark.jpg" id="488" name="Google Shape;488;p6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89" name="Google Shape;489;p6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490" name="Google Shape;490;p64"/>
          <p:cNvPicPr preferRelativeResize="0"/>
          <p:nvPr/>
        </p:nvPicPr>
        <p:blipFill>
          <a:blip r:embed="rId4">
            <a:alphaModFix/>
          </a:blip>
          <a:stretch>
            <a:fillRect/>
          </a:stretch>
        </p:blipFill>
        <p:spPr>
          <a:xfrm>
            <a:off x="4206000" y="1152463"/>
            <a:ext cx="4937999" cy="3233593"/>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4" name="Shape 494"/>
        <p:cNvGrpSpPr/>
        <p:nvPr/>
      </p:nvGrpSpPr>
      <p:grpSpPr>
        <a:xfrm>
          <a:off x="0" y="0"/>
          <a:ext cx="0" cy="0"/>
          <a:chOff x="0" y="0"/>
          <a:chExt cx="0" cy="0"/>
        </a:xfrm>
      </p:grpSpPr>
      <p:sp>
        <p:nvSpPr>
          <p:cNvPr id="495" name="Google Shape;495;p6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496" name="Google Shape;496;p6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They need your</a:t>
            </a:r>
            <a:r>
              <a:rPr lang="en" sz="3000">
                <a:latin typeface="Montserrat"/>
                <a:ea typeface="Montserrat"/>
                <a:cs typeface="Montserrat"/>
                <a:sym typeface="Montserrat"/>
              </a:rPr>
              <a:t> help them give accurate estimates of how many crew members a ship will require.</a:t>
            </a:r>
            <a:endParaRPr sz="3000">
              <a:latin typeface="Montserrat"/>
              <a:ea typeface="Montserrat"/>
              <a:cs typeface="Montserrat"/>
              <a:sym typeface="Montserrat"/>
            </a:endParaRPr>
          </a:p>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They are currently selling ships to some new customers and want you to create a model and use it to predict how many crew members the ships will need.</a:t>
            </a:r>
            <a:endParaRPr sz="3000">
              <a:latin typeface="Montserrat"/>
              <a:ea typeface="Montserrat"/>
              <a:cs typeface="Montserrat"/>
              <a:sym typeface="Montserrat"/>
            </a:endParaRPr>
          </a:p>
          <a:p>
            <a:pPr indent="0" lvl="0" marL="0" rtl="0" algn="l">
              <a:spcBef>
                <a:spcPts val="1600"/>
              </a:spcBef>
              <a:spcAft>
                <a:spcPts val="1600"/>
              </a:spcAft>
              <a:buNone/>
            </a:pPr>
            <a:r>
              <a:t/>
            </a:r>
            <a:endParaRPr sz="3000">
              <a:latin typeface="Montserrat"/>
              <a:ea typeface="Montserrat"/>
              <a:cs typeface="Montserrat"/>
              <a:sym typeface="Montserrat"/>
            </a:endParaRPr>
          </a:p>
        </p:txBody>
      </p:sp>
      <p:pic>
        <p:nvPicPr>
          <p:cNvPr descr="watermark.jpg" id="497" name="Google Shape;497;p6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98" name="Google Shape;498;p6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2" name="Shape 502"/>
        <p:cNvGrpSpPr/>
        <p:nvPr/>
      </p:nvGrpSpPr>
      <p:grpSpPr>
        <a:xfrm>
          <a:off x="0" y="0"/>
          <a:ext cx="0" cy="0"/>
          <a:chOff x="0" y="0"/>
          <a:chExt cx="0" cy="0"/>
        </a:xfrm>
      </p:grpSpPr>
      <p:sp>
        <p:nvSpPr>
          <p:cNvPr id="503" name="Google Shape;503;p6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504" name="Google Shape;504;p66"/>
          <p:cNvSpPr txBox="1"/>
          <p:nvPr>
            <p:ph idx="1" type="body"/>
          </p:nvPr>
        </p:nvSpPr>
        <p:spPr>
          <a:xfrm>
            <a:off x="311700" y="1152475"/>
            <a:ext cx="87843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They provided you data with these features:</a:t>
            </a:r>
            <a:endParaRPr sz="3000">
              <a:latin typeface="Montserrat"/>
              <a:ea typeface="Montserrat"/>
              <a:cs typeface="Montserrat"/>
              <a:sym typeface="Montserrat"/>
            </a:endParaRPr>
          </a:p>
          <a:p>
            <a:pPr indent="0" lvl="0" marL="0" rtl="0" algn="r">
              <a:lnSpc>
                <a:spcPct val="100000"/>
              </a:lnSpc>
              <a:spcBef>
                <a:spcPts val="1600"/>
              </a:spcBef>
              <a:spcAft>
                <a:spcPts val="0"/>
              </a:spcAft>
              <a:buNone/>
            </a:pPr>
            <a:r>
              <a:rPr lang="en" sz="3000">
                <a:latin typeface="Montserrat"/>
                <a:ea typeface="Montserrat"/>
                <a:cs typeface="Montserrat"/>
                <a:sym typeface="Montserrat"/>
              </a:rPr>
              <a:t> </a:t>
            </a:r>
            <a:endParaRPr sz="2000">
              <a:latin typeface="Montserrat"/>
              <a:ea typeface="Montserrat"/>
              <a:cs typeface="Montserrat"/>
              <a:sym typeface="Montserrat"/>
            </a:endParaRPr>
          </a:p>
        </p:txBody>
      </p:sp>
      <p:pic>
        <p:nvPicPr>
          <p:cNvPr descr="watermark.jpg" id="505" name="Google Shape;505;p6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06" name="Google Shape;506;p6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507" name="Google Shape;507;p66"/>
          <p:cNvSpPr txBox="1"/>
          <p:nvPr/>
        </p:nvSpPr>
        <p:spPr>
          <a:xfrm>
            <a:off x="2821550" y="1704225"/>
            <a:ext cx="6806700" cy="25254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chemeClr val="dk2"/>
              </a:buClr>
              <a:buSzPts val="2400"/>
              <a:buFont typeface="Inconsolata"/>
              <a:buChar char="●"/>
            </a:pPr>
            <a:r>
              <a:rPr lang="en" sz="2400">
                <a:solidFill>
                  <a:schemeClr val="dk2"/>
                </a:solidFill>
                <a:latin typeface="Inconsolata"/>
                <a:ea typeface="Inconsolata"/>
                <a:cs typeface="Inconsolata"/>
                <a:sym typeface="Inconsolata"/>
              </a:rPr>
              <a:t>Ship Name     </a:t>
            </a:r>
            <a:endParaRPr sz="2400">
              <a:solidFill>
                <a:schemeClr val="dk2"/>
              </a:solidFill>
              <a:latin typeface="Inconsolata"/>
              <a:ea typeface="Inconsolata"/>
              <a:cs typeface="Inconsolata"/>
              <a:sym typeface="Inconsolata"/>
            </a:endParaRPr>
          </a:p>
          <a:p>
            <a:pPr indent="-381000" lvl="0" marL="457200" rtl="0" algn="l">
              <a:spcBef>
                <a:spcPts val="0"/>
              </a:spcBef>
              <a:spcAft>
                <a:spcPts val="0"/>
              </a:spcAft>
              <a:buClr>
                <a:schemeClr val="dk2"/>
              </a:buClr>
              <a:buSzPts val="2400"/>
              <a:buFont typeface="Inconsolata"/>
              <a:buChar char="●"/>
            </a:pPr>
            <a:r>
              <a:rPr lang="en" sz="2400">
                <a:solidFill>
                  <a:schemeClr val="dk2"/>
                </a:solidFill>
                <a:latin typeface="Inconsolata"/>
                <a:ea typeface="Inconsolata"/>
                <a:cs typeface="Inconsolata"/>
                <a:sym typeface="Inconsolata"/>
              </a:rPr>
              <a:t>Cruise Line   </a:t>
            </a:r>
            <a:endParaRPr sz="2400">
              <a:solidFill>
                <a:schemeClr val="dk2"/>
              </a:solidFill>
              <a:latin typeface="Inconsolata"/>
              <a:ea typeface="Inconsolata"/>
              <a:cs typeface="Inconsolata"/>
              <a:sym typeface="Inconsolata"/>
            </a:endParaRPr>
          </a:p>
          <a:p>
            <a:pPr indent="-381000" lvl="0" marL="457200" rtl="0" algn="l">
              <a:spcBef>
                <a:spcPts val="0"/>
              </a:spcBef>
              <a:spcAft>
                <a:spcPts val="0"/>
              </a:spcAft>
              <a:buClr>
                <a:schemeClr val="dk2"/>
              </a:buClr>
              <a:buSzPts val="2400"/>
              <a:buFont typeface="Inconsolata"/>
              <a:buChar char="●"/>
            </a:pPr>
            <a:r>
              <a:rPr lang="en" sz="2400">
                <a:solidFill>
                  <a:schemeClr val="dk2"/>
                </a:solidFill>
                <a:latin typeface="Inconsolata"/>
                <a:ea typeface="Inconsolata"/>
                <a:cs typeface="Inconsolata"/>
                <a:sym typeface="Inconsolata"/>
              </a:rPr>
              <a:t>Age (as of 2013)   </a:t>
            </a:r>
            <a:endParaRPr sz="2400">
              <a:solidFill>
                <a:schemeClr val="dk2"/>
              </a:solidFill>
              <a:latin typeface="Inconsolata"/>
              <a:ea typeface="Inconsolata"/>
              <a:cs typeface="Inconsolata"/>
              <a:sym typeface="Inconsolata"/>
            </a:endParaRPr>
          </a:p>
          <a:p>
            <a:pPr indent="-381000" lvl="0" marL="457200" rtl="0" algn="l">
              <a:spcBef>
                <a:spcPts val="0"/>
              </a:spcBef>
              <a:spcAft>
                <a:spcPts val="0"/>
              </a:spcAft>
              <a:buClr>
                <a:schemeClr val="dk2"/>
              </a:buClr>
              <a:buSzPts val="2400"/>
              <a:buFont typeface="Inconsolata"/>
              <a:buChar char="●"/>
            </a:pPr>
            <a:r>
              <a:rPr lang="en" sz="2400">
                <a:solidFill>
                  <a:schemeClr val="dk2"/>
                </a:solidFill>
                <a:latin typeface="Inconsolata"/>
                <a:ea typeface="Inconsolata"/>
                <a:cs typeface="Inconsolata"/>
                <a:sym typeface="Inconsolata"/>
              </a:rPr>
              <a:t>Tonnage (1000s of tons)   </a:t>
            </a:r>
            <a:endParaRPr sz="2400">
              <a:solidFill>
                <a:schemeClr val="dk2"/>
              </a:solidFill>
              <a:latin typeface="Inconsolata"/>
              <a:ea typeface="Inconsolata"/>
              <a:cs typeface="Inconsolata"/>
              <a:sym typeface="Inconsolata"/>
            </a:endParaRPr>
          </a:p>
          <a:p>
            <a:pPr indent="-381000" lvl="0" marL="457200" rtl="0" algn="l">
              <a:spcBef>
                <a:spcPts val="0"/>
              </a:spcBef>
              <a:spcAft>
                <a:spcPts val="0"/>
              </a:spcAft>
              <a:buClr>
                <a:schemeClr val="dk2"/>
              </a:buClr>
              <a:buSzPts val="2400"/>
              <a:buFont typeface="Inconsolata"/>
              <a:buChar char="●"/>
            </a:pPr>
            <a:r>
              <a:rPr lang="en" sz="2400">
                <a:solidFill>
                  <a:schemeClr val="dk2"/>
                </a:solidFill>
                <a:latin typeface="Inconsolata"/>
                <a:ea typeface="Inconsolata"/>
                <a:cs typeface="Inconsolata"/>
                <a:sym typeface="Inconsolata"/>
              </a:rPr>
              <a:t>passengers (100s)   </a:t>
            </a:r>
            <a:endParaRPr sz="2400">
              <a:solidFill>
                <a:schemeClr val="dk2"/>
              </a:solidFill>
              <a:latin typeface="Inconsolata"/>
              <a:ea typeface="Inconsolata"/>
              <a:cs typeface="Inconsolata"/>
              <a:sym typeface="Inconsolata"/>
            </a:endParaRPr>
          </a:p>
          <a:p>
            <a:pPr indent="-381000" lvl="0" marL="457200" rtl="0" algn="l">
              <a:spcBef>
                <a:spcPts val="0"/>
              </a:spcBef>
              <a:spcAft>
                <a:spcPts val="0"/>
              </a:spcAft>
              <a:buClr>
                <a:schemeClr val="dk2"/>
              </a:buClr>
              <a:buSzPts val="2400"/>
              <a:buFont typeface="Inconsolata"/>
              <a:buChar char="●"/>
            </a:pPr>
            <a:r>
              <a:rPr lang="en" sz="2400">
                <a:solidFill>
                  <a:schemeClr val="dk2"/>
                </a:solidFill>
                <a:latin typeface="Inconsolata"/>
                <a:ea typeface="Inconsolata"/>
                <a:cs typeface="Inconsolata"/>
                <a:sym typeface="Inconsolata"/>
              </a:rPr>
              <a:t>Length (100s of feet)  </a:t>
            </a:r>
            <a:endParaRPr sz="2400">
              <a:solidFill>
                <a:schemeClr val="dk2"/>
              </a:solidFill>
              <a:latin typeface="Inconsolata"/>
              <a:ea typeface="Inconsolata"/>
              <a:cs typeface="Inconsolata"/>
              <a:sym typeface="Inconsolata"/>
            </a:endParaRPr>
          </a:p>
          <a:p>
            <a:pPr indent="-381000" lvl="0" marL="457200" rtl="0" algn="l">
              <a:spcBef>
                <a:spcPts val="0"/>
              </a:spcBef>
              <a:spcAft>
                <a:spcPts val="0"/>
              </a:spcAft>
              <a:buClr>
                <a:schemeClr val="dk2"/>
              </a:buClr>
              <a:buSzPts val="2400"/>
              <a:buFont typeface="Inconsolata"/>
              <a:buChar char="●"/>
            </a:pPr>
            <a:r>
              <a:rPr lang="en" sz="2400">
                <a:solidFill>
                  <a:schemeClr val="dk2"/>
                </a:solidFill>
                <a:latin typeface="Inconsolata"/>
                <a:ea typeface="Inconsolata"/>
                <a:cs typeface="Inconsolata"/>
                <a:sym typeface="Inconsolata"/>
              </a:rPr>
              <a:t>Cabins  (100s)   </a:t>
            </a:r>
            <a:endParaRPr sz="2400">
              <a:solidFill>
                <a:schemeClr val="dk2"/>
              </a:solidFill>
              <a:latin typeface="Inconsolata"/>
              <a:ea typeface="Inconsolata"/>
              <a:cs typeface="Inconsolata"/>
              <a:sym typeface="Inconsolata"/>
            </a:endParaRPr>
          </a:p>
          <a:p>
            <a:pPr indent="-381000" lvl="0" marL="457200" rtl="0" algn="l">
              <a:spcBef>
                <a:spcPts val="0"/>
              </a:spcBef>
              <a:spcAft>
                <a:spcPts val="0"/>
              </a:spcAft>
              <a:buClr>
                <a:schemeClr val="dk2"/>
              </a:buClr>
              <a:buSzPts val="2400"/>
              <a:buFont typeface="Inconsolata"/>
              <a:buChar char="●"/>
            </a:pPr>
            <a:r>
              <a:rPr lang="en" sz="2400">
                <a:solidFill>
                  <a:schemeClr val="dk2"/>
                </a:solidFill>
                <a:latin typeface="Inconsolata"/>
                <a:ea typeface="Inconsolata"/>
                <a:cs typeface="Inconsolata"/>
                <a:sym typeface="Inconsolata"/>
              </a:rPr>
              <a:t>Passenger Density   </a:t>
            </a:r>
            <a:endParaRPr sz="2400">
              <a:solidFill>
                <a:schemeClr val="dk2"/>
              </a:solidFill>
              <a:latin typeface="Inconsolata"/>
              <a:ea typeface="Inconsolata"/>
              <a:cs typeface="Inconsolata"/>
              <a:sym typeface="Inconsolata"/>
            </a:endParaRPr>
          </a:p>
          <a:p>
            <a:pPr indent="-381000" lvl="0" marL="457200" rtl="0" algn="l">
              <a:spcBef>
                <a:spcPts val="0"/>
              </a:spcBef>
              <a:spcAft>
                <a:spcPts val="0"/>
              </a:spcAft>
              <a:buClr>
                <a:schemeClr val="dk2"/>
              </a:buClr>
              <a:buSzPts val="2400"/>
              <a:buFont typeface="Inconsolata"/>
              <a:buChar char="●"/>
            </a:pPr>
            <a:r>
              <a:rPr lang="en" sz="2400">
                <a:solidFill>
                  <a:schemeClr val="dk2"/>
                </a:solidFill>
                <a:latin typeface="Inconsolata"/>
                <a:ea typeface="Inconsolata"/>
                <a:cs typeface="Inconsolata"/>
                <a:sym typeface="Inconsolata"/>
              </a:rPr>
              <a:t>Crew  (100s)   </a:t>
            </a:r>
            <a:endParaRPr sz="2400">
              <a:solidFill>
                <a:schemeClr val="dk2"/>
              </a:solidFill>
              <a:latin typeface="Inconsolata"/>
              <a:ea typeface="Inconsolata"/>
              <a:cs typeface="Inconsolata"/>
              <a:sym typeface="Inconsolata"/>
            </a:endParaRPr>
          </a:p>
          <a:p>
            <a:pPr indent="0" lvl="0" marL="0" rtl="0" algn="l">
              <a:lnSpc>
                <a:spcPct val="115000"/>
              </a:lnSpc>
              <a:spcBef>
                <a:spcPts val="0"/>
              </a:spcBef>
              <a:spcAft>
                <a:spcPts val="0"/>
              </a:spcAft>
              <a:buClr>
                <a:schemeClr val="dk1"/>
              </a:buClr>
              <a:buSzPts val="1100"/>
              <a:buFont typeface="Arial"/>
              <a:buNone/>
            </a:pPr>
            <a:r>
              <a:t/>
            </a:r>
            <a:endParaRPr sz="2000">
              <a:solidFill>
                <a:schemeClr val="dk2"/>
              </a:solidFill>
              <a:latin typeface="Montserrat"/>
              <a:ea typeface="Montserrat"/>
              <a:cs typeface="Montserrat"/>
              <a:sym typeface="Montserrat"/>
            </a:endParaRPr>
          </a:p>
          <a:p>
            <a:pPr indent="0" lvl="0" marL="0" rtl="0" algn="l">
              <a:spcBef>
                <a:spcPts val="160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1" name="Shape 511"/>
        <p:cNvGrpSpPr/>
        <p:nvPr/>
      </p:nvGrpSpPr>
      <p:grpSpPr>
        <a:xfrm>
          <a:off x="0" y="0"/>
          <a:ext cx="0" cy="0"/>
          <a:chOff x="0" y="0"/>
          <a:chExt cx="0" cy="0"/>
        </a:xfrm>
      </p:grpSpPr>
      <p:sp>
        <p:nvSpPr>
          <p:cNvPr id="512" name="Google Shape;512;p6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513" name="Google Shape;513;p6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Your job is to create a regression model that will help predict how many crew members will be needed for future ships.</a:t>
            </a:r>
            <a:endParaRPr sz="3000">
              <a:latin typeface="Montserrat"/>
              <a:ea typeface="Montserrat"/>
              <a:cs typeface="Montserrat"/>
              <a:sym typeface="Montserrat"/>
            </a:endParaRPr>
          </a:p>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In other words, use the features you think will be useful to predict the value in the Crew column. </a:t>
            </a:r>
            <a:endParaRPr sz="3000">
              <a:latin typeface="Montserrat"/>
              <a:ea typeface="Montserrat"/>
              <a:cs typeface="Montserrat"/>
              <a:sym typeface="Montserrat"/>
            </a:endParaRPr>
          </a:p>
        </p:txBody>
      </p:sp>
      <p:pic>
        <p:nvPicPr>
          <p:cNvPr descr="watermark.jpg" id="514" name="Google Shape;514;p6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15" name="Google Shape;515;p6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9" name="Shape 519"/>
        <p:cNvGrpSpPr/>
        <p:nvPr/>
      </p:nvGrpSpPr>
      <p:grpSpPr>
        <a:xfrm>
          <a:off x="0" y="0"/>
          <a:ext cx="0" cy="0"/>
          <a:chOff x="0" y="0"/>
          <a:chExt cx="0" cy="0"/>
        </a:xfrm>
      </p:grpSpPr>
      <p:sp>
        <p:nvSpPr>
          <p:cNvPr id="520" name="Google Shape;520;p6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521" name="Google Shape;521;p6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The client also mentioned that they have found that particular cruise lines will differ in acceptable crew counts, so it is most likely an important feature to include in your analysis!</a:t>
            </a:r>
            <a:endParaRPr sz="3000">
              <a:latin typeface="Montserrat"/>
              <a:ea typeface="Montserrat"/>
              <a:cs typeface="Montserrat"/>
              <a:sym typeface="Montserrat"/>
            </a:endParaRPr>
          </a:p>
          <a:p>
            <a:pPr indent="0" lvl="0" marL="0" rtl="0" algn="l">
              <a:spcBef>
                <a:spcPts val="1600"/>
              </a:spcBef>
              <a:spcAft>
                <a:spcPts val="1600"/>
              </a:spcAft>
              <a:buNone/>
            </a:pPr>
            <a:r>
              <a:t/>
            </a:r>
            <a:endParaRPr sz="3000">
              <a:latin typeface="Montserrat"/>
              <a:ea typeface="Montserrat"/>
              <a:cs typeface="Montserrat"/>
              <a:sym typeface="Montserrat"/>
            </a:endParaRPr>
          </a:p>
        </p:txBody>
      </p:sp>
      <p:pic>
        <p:nvPicPr>
          <p:cNvPr descr="watermark.jpg" id="522" name="Google Shape;522;p6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23" name="Google Shape;523;p6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7" name="Shape 527"/>
        <p:cNvGrpSpPr/>
        <p:nvPr/>
      </p:nvGrpSpPr>
      <p:grpSpPr>
        <a:xfrm>
          <a:off x="0" y="0"/>
          <a:ext cx="0" cy="0"/>
          <a:chOff x="0" y="0"/>
          <a:chExt cx="0" cy="0"/>
        </a:xfrm>
      </p:grpSpPr>
      <p:sp>
        <p:nvSpPr>
          <p:cNvPr id="528" name="Google Shape;528;p6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529" name="Google Shape;529;p6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The cruise line value is a string however!</a:t>
            </a:r>
            <a:endParaRPr sz="3000">
              <a:latin typeface="Montserrat"/>
              <a:ea typeface="Montserrat"/>
              <a:cs typeface="Montserrat"/>
              <a:sym typeface="Montserrat"/>
            </a:endParaRPr>
          </a:p>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We haven’t covered exactly how to convert strings to numbers with Python and Spark (yet)</a:t>
            </a:r>
            <a:endParaRPr sz="3000">
              <a:latin typeface="Montserrat"/>
              <a:ea typeface="Montserrat"/>
              <a:cs typeface="Montserrat"/>
              <a:sym typeface="Montserrat"/>
            </a:endParaRPr>
          </a:p>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Try to see if you can discover how to use </a:t>
            </a:r>
            <a:r>
              <a:rPr b="1" lang="en" sz="3000">
                <a:latin typeface="Montserrat"/>
                <a:ea typeface="Montserrat"/>
                <a:cs typeface="Montserrat"/>
                <a:sym typeface="Montserrat"/>
              </a:rPr>
              <a:t>StringIndexer</a:t>
            </a:r>
            <a:r>
              <a:rPr lang="en" sz="3000">
                <a:latin typeface="Montserrat"/>
                <a:ea typeface="Montserrat"/>
                <a:cs typeface="Montserrat"/>
                <a:sym typeface="Montserrat"/>
              </a:rPr>
              <a:t> from the documentation!</a:t>
            </a:r>
            <a:endParaRPr sz="3000">
              <a:latin typeface="Montserrat"/>
              <a:ea typeface="Montserrat"/>
              <a:cs typeface="Montserrat"/>
              <a:sym typeface="Montserrat"/>
            </a:endParaRPr>
          </a:p>
          <a:p>
            <a:pPr indent="0" lvl="0" marL="0" rtl="0" algn="l">
              <a:spcBef>
                <a:spcPts val="1600"/>
              </a:spcBef>
              <a:spcAft>
                <a:spcPts val="1600"/>
              </a:spcAft>
              <a:buNone/>
            </a:pPr>
            <a:r>
              <a:t/>
            </a:r>
            <a:endParaRPr sz="3000">
              <a:latin typeface="Montserrat"/>
              <a:ea typeface="Montserrat"/>
              <a:cs typeface="Montserrat"/>
              <a:sym typeface="Montserrat"/>
            </a:endParaRPr>
          </a:p>
        </p:txBody>
      </p:sp>
      <p:pic>
        <p:nvPicPr>
          <p:cNvPr descr="watermark.jpg" id="530" name="Google Shape;530;p6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31" name="Google Shape;531;p6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5" name="Shape 535"/>
        <p:cNvGrpSpPr/>
        <p:nvPr/>
      </p:nvGrpSpPr>
      <p:grpSpPr>
        <a:xfrm>
          <a:off x="0" y="0"/>
          <a:ext cx="0" cy="0"/>
          <a:chOff x="0" y="0"/>
          <a:chExt cx="0" cy="0"/>
        </a:xfrm>
      </p:grpSpPr>
      <p:sp>
        <p:nvSpPr>
          <p:cNvPr id="536" name="Google Shape;536;p7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537" name="Google Shape;537;p7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As in any real world project, there are no “100% correct” answers here.</a:t>
            </a:r>
            <a:endParaRPr sz="3000">
              <a:latin typeface="Montserrat"/>
              <a:ea typeface="Montserrat"/>
              <a:cs typeface="Montserrat"/>
              <a:sym typeface="Montserrat"/>
            </a:endParaRPr>
          </a:p>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Just try your best to build the model!</a:t>
            </a:r>
            <a:endParaRPr sz="3000">
              <a:latin typeface="Montserrat"/>
              <a:ea typeface="Montserrat"/>
              <a:cs typeface="Montserrat"/>
              <a:sym typeface="Montserrat"/>
            </a:endParaRPr>
          </a:p>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You can optionally see if you can figure out </a:t>
            </a:r>
            <a:r>
              <a:rPr b="1" lang="en" sz="3000">
                <a:latin typeface="Montserrat"/>
                <a:ea typeface="Montserrat"/>
                <a:cs typeface="Montserrat"/>
                <a:sym typeface="Montserrat"/>
              </a:rPr>
              <a:t>StringIndexer </a:t>
            </a:r>
            <a:r>
              <a:rPr lang="en" sz="3000">
                <a:latin typeface="Montserrat"/>
                <a:ea typeface="Montserrat"/>
                <a:cs typeface="Montserrat"/>
                <a:sym typeface="Montserrat"/>
              </a:rPr>
              <a:t>on your own (we’ll cover it more formally in future lectures)</a:t>
            </a:r>
            <a:endParaRPr sz="3000">
              <a:latin typeface="Montserrat"/>
              <a:ea typeface="Montserrat"/>
              <a:cs typeface="Montserrat"/>
              <a:sym typeface="Montserrat"/>
            </a:endParaRPr>
          </a:p>
          <a:p>
            <a:pPr indent="0" lvl="0" marL="0" rtl="0" algn="l">
              <a:spcBef>
                <a:spcPts val="1600"/>
              </a:spcBef>
              <a:spcAft>
                <a:spcPts val="1600"/>
              </a:spcAft>
              <a:buNone/>
            </a:pPr>
            <a:r>
              <a:t/>
            </a:r>
            <a:endParaRPr sz="3000">
              <a:latin typeface="Montserrat"/>
              <a:ea typeface="Montserrat"/>
              <a:cs typeface="Montserrat"/>
              <a:sym typeface="Montserrat"/>
            </a:endParaRPr>
          </a:p>
        </p:txBody>
      </p:sp>
      <p:pic>
        <p:nvPicPr>
          <p:cNvPr descr="watermark.jpg" id="538" name="Google Shape;538;p7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39" name="Google Shape;539;p7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3" name="Shape 543"/>
        <p:cNvGrpSpPr/>
        <p:nvPr/>
      </p:nvGrpSpPr>
      <p:grpSpPr>
        <a:xfrm>
          <a:off x="0" y="0"/>
          <a:ext cx="0" cy="0"/>
          <a:chOff x="0" y="0"/>
          <a:chExt cx="0" cy="0"/>
        </a:xfrm>
      </p:grpSpPr>
      <p:sp>
        <p:nvSpPr>
          <p:cNvPr id="544" name="Google Shape;544;p7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545" name="Google Shape;545;p7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This is a pretty open consulting project, feel free to either try it on your own, or go straight to the “solutions” to do a code-along!</a:t>
            </a:r>
            <a:endParaRPr sz="3000">
              <a:latin typeface="Montserrat"/>
              <a:ea typeface="Montserrat"/>
              <a:cs typeface="Montserrat"/>
              <a:sym typeface="Montserrat"/>
            </a:endParaRPr>
          </a:p>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There can be more than one way to create this model!</a:t>
            </a:r>
            <a:endParaRPr sz="3000">
              <a:latin typeface="Montserrat"/>
              <a:ea typeface="Montserrat"/>
              <a:cs typeface="Montserrat"/>
              <a:sym typeface="Montserrat"/>
            </a:endParaRPr>
          </a:p>
          <a:p>
            <a:pPr indent="0" lvl="0" marL="0" rtl="0" algn="l">
              <a:spcBef>
                <a:spcPts val="1600"/>
              </a:spcBef>
              <a:spcAft>
                <a:spcPts val="1600"/>
              </a:spcAft>
              <a:buNone/>
            </a:pPr>
            <a:r>
              <a:t/>
            </a:r>
            <a:endParaRPr sz="3000">
              <a:latin typeface="Montserrat"/>
              <a:ea typeface="Montserrat"/>
              <a:cs typeface="Montserrat"/>
              <a:sym typeface="Montserrat"/>
            </a:endParaRPr>
          </a:p>
        </p:txBody>
      </p:sp>
      <p:pic>
        <p:nvPicPr>
          <p:cNvPr descr="watermark.jpg" id="546" name="Google Shape;546;p7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47" name="Google Shape;547;p7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1" name="Shape 551"/>
        <p:cNvGrpSpPr/>
        <p:nvPr/>
      </p:nvGrpSpPr>
      <p:grpSpPr>
        <a:xfrm>
          <a:off x="0" y="0"/>
          <a:ext cx="0" cy="0"/>
          <a:chOff x="0" y="0"/>
          <a:chExt cx="0" cy="0"/>
        </a:xfrm>
      </p:grpSpPr>
      <p:sp>
        <p:nvSpPr>
          <p:cNvPr id="552" name="Google Shape;552;p7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553" name="Google Shape;553;p7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Montserrat"/>
              <a:buChar char="●"/>
            </a:pPr>
            <a:r>
              <a:rPr lang="en" sz="3000">
                <a:latin typeface="Montserrat"/>
                <a:ea typeface="Montserrat"/>
                <a:cs typeface="Montserrat"/>
                <a:sym typeface="Montserrat"/>
              </a:rPr>
              <a:t>Best of luck with the project, all of the necessary information for the project can be found in the files:</a:t>
            </a:r>
            <a:endParaRPr sz="3000">
              <a:latin typeface="Montserrat"/>
              <a:ea typeface="Montserrat"/>
              <a:cs typeface="Montserrat"/>
              <a:sym typeface="Montserrat"/>
            </a:endParaRPr>
          </a:p>
          <a:p>
            <a:pPr indent="-406400" lvl="0" marL="457200" rtl="0" algn="l">
              <a:spcBef>
                <a:spcPts val="0"/>
              </a:spcBef>
              <a:spcAft>
                <a:spcPts val="0"/>
              </a:spcAft>
              <a:buSzPts val="2800"/>
              <a:buFont typeface="Inconsolata"/>
              <a:buChar char="●"/>
            </a:pPr>
            <a:r>
              <a:rPr lang="en" sz="2800">
                <a:latin typeface="Inconsolata"/>
                <a:ea typeface="Inconsolata"/>
                <a:cs typeface="Inconsolata"/>
                <a:sym typeface="Inconsolata"/>
              </a:rPr>
              <a:t>Linear_Regression_Consulting_Project.ipynb</a:t>
            </a:r>
            <a:endParaRPr sz="2800">
              <a:latin typeface="Inconsolata"/>
              <a:ea typeface="Inconsolata"/>
              <a:cs typeface="Inconsolata"/>
              <a:sym typeface="Inconsolata"/>
            </a:endParaRPr>
          </a:p>
          <a:p>
            <a:pPr indent="-406400" lvl="0" marL="457200" rtl="0" algn="l">
              <a:spcBef>
                <a:spcPts val="0"/>
              </a:spcBef>
              <a:spcAft>
                <a:spcPts val="0"/>
              </a:spcAft>
              <a:buSzPts val="2800"/>
              <a:buFont typeface="Inconsolata"/>
              <a:buChar char="●"/>
            </a:pPr>
            <a:r>
              <a:rPr lang="en" sz="2800">
                <a:latin typeface="Inconsolata"/>
                <a:ea typeface="Inconsolata"/>
                <a:cs typeface="Inconsolata"/>
                <a:sym typeface="Inconsolata"/>
              </a:rPr>
              <a:t>cruise_line_info.csv</a:t>
            </a:r>
            <a:endParaRPr sz="2800">
              <a:latin typeface="Inconsolata"/>
              <a:ea typeface="Inconsolata"/>
              <a:cs typeface="Inconsolata"/>
              <a:sym typeface="Inconsolata"/>
            </a:endParaRPr>
          </a:p>
          <a:p>
            <a:pPr indent="0" lvl="0" marL="0" rtl="0" algn="l">
              <a:spcBef>
                <a:spcPts val="1600"/>
              </a:spcBef>
              <a:spcAft>
                <a:spcPts val="1600"/>
              </a:spcAft>
              <a:buNone/>
            </a:pPr>
            <a:r>
              <a:t/>
            </a:r>
            <a:endParaRPr sz="3000">
              <a:latin typeface="Montserrat"/>
              <a:ea typeface="Montserrat"/>
              <a:cs typeface="Montserrat"/>
              <a:sym typeface="Montserrat"/>
            </a:endParaRPr>
          </a:p>
        </p:txBody>
      </p:sp>
      <p:pic>
        <p:nvPicPr>
          <p:cNvPr descr="watermark.jpg" id="554" name="Google Shape;554;p7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55" name="Google Shape;555;p7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9" name="Shape 559"/>
        <p:cNvGrpSpPr/>
        <p:nvPr/>
      </p:nvGrpSpPr>
      <p:grpSpPr>
        <a:xfrm>
          <a:off x="0" y="0"/>
          <a:ext cx="0" cy="0"/>
          <a:chOff x="0" y="0"/>
          <a:chExt cx="0" cy="0"/>
        </a:xfrm>
      </p:grpSpPr>
      <p:sp>
        <p:nvSpPr>
          <p:cNvPr id="560" name="Google Shape;560;p7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Python and Spark</a:t>
            </a:r>
            <a:endParaRPr>
              <a:latin typeface="Montserrat"/>
              <a:ea typeface="Montserrat"/>
              <a:cs typeface="Montserrat"/>
              <a:sym typeface="Montserrat"/>
            </a:endParaRPr>
          </a:p>
        </p:txBody>
      </p:sp>
      <p:sp>
        <p:nvSpPr>
          <p:cNvPr id="561" name="Google Shape;561;p7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4800">
              <a:latin typeface="Montserrat"/>
              <a:ea typeface="Montserrat"/>
              <a:cs typeface="Montserrat"/>
              <a:sym typeface="Montserrat"/>
            </a:endParaRPr>
          </a:p>
          <a:p>
            <a:pPr indent="0" lvl="0" marL="0" rtl="0" algn="ctr">
              <a:spcBef>
                <a:spcPts val="1600"/>
              </a:spcBef>
              <a:spcAft>
                <a:spcPts val="0"/>
              </a:spcAft>
              <a:buNone/>
            </a:pPr>
            <a:r>
              <a:rPr lang="en" sz="4800">
                <a:latin typeface="Montserrat"/>
                <a:ea typeface="Montserrat"/>
                <a:cs typeface="Montserrat"/>
                <a:sym typeface="Montserrat"/>
              </a:rPr>
              <a:t>Best of luck!</a:t>
            </a:r>
            <a:endParaRPr sz="4800">
              <a:latin typeface="Montserrat"/>
              <a:ea typeface="Montserrat"/>
              <a:cs typeface="Montserrat"/>
              <a:sym typeface="Montserrat"/>
            </a:endParaRPr>
          </a:p>
          <a:p>
            <a:pPr indent="0" lvl="0" marL="0" rtl="0" algn="l">
              <a:spcBef>
                <a:spcPts val="1600"/>
              </a:spcBef>
              <a:spcAft>
                <a:spcPts val="1600"/>
              </a:spcAft>
              <a:buNone/>
            </a:pPr>
            <a:r>
              <a:t/>
            </a:r>
            <a:endParaRPr sz="4800">
              <a:latin typeface="Montserrat"/>
              <a:ea typeface="Montserrat"/>
              <a:cs typeface="Montserrat"/>
              <a:sym typeface="Montserrat"/>
            </a:endParaRPr>
          </a:p>
        </p:txBody>
      </p:sp>
      <p:pic>
        <p:nvPicPr>
          <p:cNvPr descr="watermark.jpg" id="562" name="Google Shape;562;p7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63" name="Google Shape;563;p7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pic>
        <p:nvPicPr>
          <p:cNvPr descr="watermark.jpg" id="140" name="Google Shape;140;p2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41" name="Google Shape;141;p29"/>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142" name="Google Shape;142;p2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43" name="Google Shape;143;p29"/>
          <p:cNvSpPr txBox="1"/>
          <p:nvPr/>
        </p:nvSpPr>
        <p:spPr>
          <a:xfrm>
            <a:off x="5371500" y="1492500"/>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Math &amp;</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Statistics</a:t>
            </a:r>
            <a:endParaRPr sz="2400">
              <a:solidFill>
                <a:srgbClr val="FFFFFF"/>
              </a:solidFill>
              <a:latin typeface="Roboto"/>
              <a:ea typeface="Roboto"/>
              <a:cs typeface="Roboto"/>
              <a:sym typeface="Roboto"/>
            </a:endParaRPr>
          </a:p>
        </p:txBody>
      </p:sp>
      <p:sp>
        <p:nvSpPr>
          <p:cNvPr id="144" name="Google Shape;144;p29"/>
          <p:cNvSpPr txBox="1"/>
          <p:nvPr/>
        </p:nvSpPr>
        <p:spPr>
          <a:xfrm>
            <a:off x="4122900" y="3571675"/>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Domain</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Knowledge</a:t>
            </a:r>
            <a:endParaRPr sz="2400">
              <a:solidFill>
                <a:srgbClr val="FFFFFF"/>
              </a:solidFill>
              <a:latin typeface="Roboto"/>
              <a:ea typeface="Roboto"/>
              <a:cs typeface="Roboto"/>
              <a:sym typeface="Roboto"/>
            </a:endParaRPr>
          </a:p>
        </p:txBody>
      </p:sp>
      <p:sp>
        <p:nvSpPr>
          <p:cNvPr id="145" name="Google Shape;145;p29"/>
          <p:cNvSpPr txBox="1"/>
          <p:nvPr/>
        </p:nvSpPr>
        <p:spPr>
          <a:xfrm>
            <a:off x="4490700" y="1626600"/>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Machine Learning</a:t>
            </a:r>
            <a:endParaRPr>
              <a:solidFill>
                <a:srgbClr val="FFFFFF"/>
              </a:solidFill>
              <a:latin typeface="Roboto"/>
              <a:ea typeface="Roboto"/>
              <a:cs typeface="Roboto"/>
              <a:sym typeface="Roboto"/>
            </a:endParaRPr>
          </a:p>
        </p:txBody>
      </p:sp>
      <p:sp>
        <p:nvSpPr>
          <p:cNvPr id="146" name="Google Shape;146;p29"/>
          <p:cNvSpPr txBox="1"/>
          <p:nvPr/>
        </p:nvSpPr>
        <p:spPr>
          <a:xfrm>
            <a:off x="3834850" y="2792545"/>
            <a:ext cx="987900" cy="45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Software</a:t>
            </a:r>
            <a:endParaRPr>
              <a:solidFill>
                <a:srgbClr val="FFFFFF"/>
              </a:solidFill>
              <a:latin typeface="Roboto"/>
              <a:ea typeface="Roboto"/>
              <a:cs typeface="Roboto"/>
              <a:sym typeface="Roboto"/>
            </a:endParaRPr>
          </a:p>
        </p:txBody>
      </p:sp>
      <p:sp>
        <p:nvSpPr>
          <p:cNvPr id="147" name="Google Shape;147;p29"/>
          <p:cNvSpPr txBox="1"/>
          <p:nvPr/>
        </p:nvSpPr>
        <p:spPr>
          <a:xfrm>
            <a:off x="5146575" y="2748813"/>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Research</a:t>
            </a:r>
            <a:endParaRPr>
              <a:solidFill>
                <a:srgbClr val="FFFFFF"/>
              </a:solidFill>
              <a:latin typeface="Roboto"/>
              <a:ea typeface="Roboto"/>
              <a:cs typeface="Roboto"/>
              <a:sym typeface="Roboto"/>
            </a:endParaRPr>
          </a:p>
        </p:txBody>
      </p:sp>
      <p:sp>
        <p:nvSpPr>
          <p:cNvPr id="148" name="Google Shape;148;p29"/>
          <p:cNvSpPr txBox="1"/>
          <p:nvPr/>
        </p:nvSpPr>
        <p:spPr>
          <a:xfrm>
            <a:off x="4751975" y="2406900"/>
            <a:ext cx="449100" cy="38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DS</a:t>
            </a:r>
            <a:endParaRPr>
              <a:solidFill>
                <a:srgbClr val="FFFFFF"/>
              </a:solidFill>
              <a:latin typeface="Roboto"/>
              <a:ea typeface="Roboto"/>
              <a:cs typeface="Roboto"/>
              <a:sym typeface="Roboto"/>
            </a:endParaRPr>
          </a:p>
        </p:txBody>
      </p:sp>
      <p:sp>
        <p:nvSpPr>
          <p:cNvPr id="149" name="Google Shape;149;p29"/>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History</a:t>
            </a:r>
            <a:endParaRPr sz="3000">
              <a:solidFill>
                <a:srgbClr val="2A3990"/>
              </a:solidFill>
              <a:latin typeface="Roboto"/>
              <a:ea typeface="Roboto"/>
              <a:cs typeface="Roboto"/>
              <a:sym typeface="Roboto"/>
            </a:endParaRPr>
          </a:p>
        </p:txBody>
      </p:sp>
      <p:sp>
        <p:nvSpPr>
          <p:cNvPr id="150" name="Google Shape;150;p29"/>
          <p:cNvSpPr txBox="1"/>
          <p:nvPr/>
        </p:nvSpPr>
        <p:spPr>
          <a:xfrm>
            <a:off x="311700" y="1229975"/>
            <a:ext cx="3999900" cy="333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2200">
                <a:solidFill>
                  <a:srgbClr val="313131"/>
                </a:solidFill>
                <a:highlight>
                  <a:srgbClr val="FFFFFF"/>
                </a:highlight>
                <a:latin typeface="Roboto"/>
                <a:ea typeface="Roboto"/>
                <a:cs typeface="Roboto"/>
                <a:sym typeface="Roboto"/>
              </a:rPr>
              <a:t>This all started in the 1800s with a guy named </a:t>
            </a:r>
            <a:r>
              <a:rPr lang="en" sz="2200">
                <a:solidFill>
                  <a:srgbClr val="0B5394"/>
                </a:solidFill>
                <a:highlight>
                  <a:srgbClr val="FFFFFF"/>
                </a:highlight>
                <a:latin typeface="Roboto"/>
                <a:ea typeface="Roboto"/>
                <a:cs typeface="Roboto"/>
                <a:sym typeface="Roboto"/>
              </a:rPr>
              <a:t>Francis Galton</a:t>
            </a:r>
            <a:r>
              <a:rPr lang="en" sz="2200">
                <a:solidFill>
                  <a:srgbClr val="313131"/>
                </a:solidFill>
                <a:highlight>
                  <a:srgbClr val="FFFFFF"/>
                </a:highlight>
                <a:latin typeface="Roboto"/>
                <a:ea typeface="Roboto"/>
                <a:cs typeface="Roboto"/>
                <a:sym typeface="Roboto"/>
              </a:rPr>
              <a:t>. Galton was studying the relationship between parents and their children. In particular, he investigated the relationship between the heights of fathers and their sons.</a:t>
            </a:r>
            <a:endParaRPr sz="2200">
              <a:solidFill>
                <a:srgbClr val="434343"/>
              </a:solidFill>
              <a:latin typeface="Roboto"/>
              <a:ea typeface="Roboto"/>
              <a:cs typeface="Roboto"/>
              <a:sym typeface="Roboto"/>
            </a:endParaRPr>
          </a:p>
        </p:txBody>
      </p:sp>
      <p:pic>
        <p:nvPicPr>
          <p:cNvPr id="151" name="Google Shape;151;p29"/>
          <p:cNvPicPr preferRelativeResize="0"/>
          <p:nvPr/>
        </p:nvPicPr>
        <p:blipFill>
          <a:blip r:embed="rId4">
            <a:alphaModFix/>
          </a:blip>
          <a:stretch>
            <a:fillRect/>
          </a:stretch>
        </p:blipFill>
        <p:spPr>
          <a:xfrm>
            <a:off x="5201079" y="1127075"/>
            <a:ext cx="2611271" cy="3544800"/>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7" name="Shape 567"/>
        <p:cNvGrpSpPr/>
        <p:nvPr/>
      </p:nvGrpSpPr>
      <p:grpSpPr>
        <a:xfrm>
          <a:off x="0" y="0"/>
          <a:ext cx="0" cy="0"/>
          <a:chOff x="0" y="0"/>
          <a:chExt cx="0" cy="0"/>
        </a:xfrm>
      </p:grpSpPr>
      <p:sp>
        <p:nvSpPr>
          <p:cNvPr id="568" name="Google Shape;568;p74"/>
          <p:cNvSpPr txBox="1"/>
          <p:nvPr>
            <p:ph type="ctrTitle"/>
          </p:nvPr>
        </p:nvSpPr>
        <p:spPr>
          <a:xfrm>
            <a:off x="311700" y="1441550"/>
            <a:ext cx="86919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b="1">
              <a:latin typeface="Montserrat"/>
              <a:ea typeface="Montserrat"/>
              <a:cs typeface="Montserrat"/>
              <a:sym typeface="Montserrat"/>
            </a:endParaRPr>
          </a:p>
          <a:p>
            <a:pPr indent="0" lvl="0" marL="0" rtl="0" algn="ctr">
              <a:spcBef>
                <a:spcPts val="0"/>
              </a:spcBef>
              <a:spcAft>
                <a:spcPts val="0"/>
              </a:spcAft>
              <a:buNone/>
            </a:pPr>
            <a:r>
              <a:rPr b="1" lang="en">
                <a:latin typeface="Montserrat"/>
                <a:ea typeface="Montserrat"/>
                <a:cs typeface="Montserrat"/>
                <a:sym typeface="Montserrat"/>
              </a:rPr>
              <a:t>Linear Regression</a:t>
            </a:r>
            <a:endParaRPr b="1">
              <a:latin typeface="Montserrat"/>
              <a:ea typeface="Montserrat"/>
              <a:cs typeface="Montserrat"/>
              <a:sym typeface="Montserrat"/>
            </a:endParaRPr>
          </a:p>
          <a:p>
            <a:pPr indent="0" lvl="0" marL="0" rtl="0" algn="ctr">
              <a:spcBef>
                <a:spcPts val="0"/>
              </a:spcBef>
              <a:spcAft>
                <a:spcPts val="0"/>
              </a:spcAft>
              <a:buNone/>
            </a:pPr>
            <a:r>
              <a:rPr b="1" lang="en">
                <a:latin typeface="Montserrat"/>
                <a:ea typeface="Montserrat"/>
                <a:cs typeface="Montserrat"/>
                <a:sym typeface="Montserrat"/>
              </a:rPr>
              <a:t>Consulting Project</a:t>
            </a:r>
            <a:endParaRPr b="1">
              <a:latin typeface="Montserrat"/>
              <a:ea typeface="Montserrat"/>
              <a:cs typeface="Montserrat"/>
              <a:sym typeface="Montserrat"/>
            </a:endParaRPr>
          </a:p>
          <a:p>
            <a:pPr indent="0" lvl="0" marL="0" rtl="0" algn="ctr">
              <a:spcBef>
                <a:spcPts val="0"/>
              </a:spcBef>
              <a:spcAft>
                <a:spcPts val="0"/>
              </a:spcAft>
              <a:buNone/>
            </a:pPr>
            <a:r>
              <a:rPr b="1" lang="en">
                <a:latin typeface="Montserrat"/>
                <a:ea typeface="Montserrat"/>
                <a:cs typeface="Montserrat"/>
                <a:sym typeface="Montserrat"/>
              </a:rPr>
              <a:t>Example Solution</a:t>
            </a:r>
            <a:endParaRPr b="1">
              <a:latin typeface="Montserrat"/>
              <a:ea typeface="Montserrat"/>
              <a:cs typeface="Montserrat"/>
              <a:sym typeface="Montserrat"/>
            </a:endParaRPr>
          </a:p>
        </p:txBody>
      </p:sp>
      <p:pic>
        <p:nvPicPr>
          <p:cNvPr descr="watermark.jpg" id="569" name="Google Shape;569;p7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70" name="Google Shape;570;p7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pic>
        <p:nvPicPr>
          <p:cNvPr descr="watermark.jpg" id="156" name="Google Shape;156;p3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57" name="Google Shape;157;p30"/>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158" name="Google Shape;158;p3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59" name="Google Shape;159;p30"/>
          <p:cNvSpPr txBox="1"/>
          <p:nvPr/>
        </p:nvSpPr>
        <p:spPr>
          <a:xfrm>
            <a:off x="5371500" y="1492500"/>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Math &amp;</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Statistics</a:t>
            </a:r>
            <a:endParaRPr sz="2400">
              <a:solidFill>
                <a:srgbClr val="FFFFFF"/>
              </a:solidFill>
              <a:latin typeface="Roboto"/>
              <a:ea typeface="Roboto"/>
              <a:cs typeface="Roboto"/>
              <a:sym typeface="Roboto"/>
            </a:endParaRPr>
          </a:p>
        </p:txBody>
      </p:sp>
      <p:sp>
        <p:nvSpPr>
          <p:cNvPr id="160" name="Google Shape;160;p30"/>
          <p:cNvSpPr txBox="1"/>
          <p:nvPr/>
        </p:nvSpPr>
        <p:spPr>
          <a:xfrm>
            <a:off x="4122900" y="3571675"/>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Domain</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Knowledge</a:t>
            </a:r>
            <a:endParaRPr sz="2400">
              <a:solidFill>
                <a:srgbClr val="FFFFFF"/>
              </a:solidFill>
              <a:latin typeface="Roboto"/>
              <a:ea typeface="Roboto"/>
              <a:cs typeface="Roboto"/>
              <a:sym typeface="Roboto"/>
            </a:endParaRPr>
          </a:p>
        </p:txBody>
      </p:sp>
      <p:sp>
        <p:nvSpPr>
          <p:cNvPr id="161" name="Google Shape;161;p30"/>
          <p:cNvSpPr txBox="1"/>
          <p:nvPr/>
        </p:nvSpPr>
        <p:spPr>
          <a:xfrm>
            <a:off x="4490700" y="1626600"/>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Machine Learning</a:t>
            </a:r>
            <a:endParaRPr>
              <a:solidFill>
                <a:srgbClr val="FFFFFF"/>
              </a:solidFill>
              <a:latin typeface="Roboto"/>
              <a:ea typeface="Roboto"/>
              <a:cs typeface="Roboto"/>
              <a:sym typeface="Roboto"/>
            </a:endParaRPr>
          </a:p>
        </p:txBody>
      </p:sp>
      <p:sp>
        <p:nvSpPr>
          <p:cNvPr id="162" name="Google Shape;162;p30"/>
          <p:cNvSpPr txBox="1"/>
          <p:nvPr/>
        </p:nvSpPr>
        <p:spPr>
          <a:xfrm>
            <a:off x="3834850" y="2792545"/>
            <a:ext cx="987900" cy="45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Software</a:t>
            </a:r>
            <a:endParaRPr>
              <a:solidFill>
                <a:srgbClr val="FFFFFF"/>
              </a:solidFill>
              <a:latin typeface="Roboto"/>
              <a:ea typeface="Roboto"/>
              <a:cs typeface="Roboto"/>
              <a:sym typeface="Roboto"/>
            </a:endParaRPr>
          </a:p>
        </p:txBody>
      </p:sp>
      <p:sp>
        <p:nvSpPr>
          <p:cNvPr id="163" name="Google Shape;163;p30"/>
          <p:cNvSpPr txBox="1"/>
          <p:nvPr/>
        </p:nvSpPr>
        <p:spPr>
          <a:xfrm>
            <a:off x="5146575" y="2748813"/>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Research</a:t>
            </a:r>
            <a:endParaRPr>
              <a:solidFill>
                <a:srgbClr val="FFFFFF"/>
              </a:solidFill>
              <a:latin typeface="Roboto"/>
              <a:ea typeface="Roboto"/>
              <a:cs typeface="Roboto"/>
              <a:sym typeface="Roboto"/>
            </a:endParaRPr>
          </a:p>
        </p:txBody>
      </p:sp>
      <p:sp>
        <p:nvSpPr>
          <p:cNvPr id="164" name="Google Shape;164;p30"/>
          <p:cNvSpPr txBox="1"/>
          <p:nvPr/>
        </p:nvSpPr>
        <p:spPr>
          <a:xfrm>
            <a:off x="4751975" y="2406900"/>
            <a:ext cx="449100" cy="38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DS</a:t>
            </a:r>
            <a:endParaRPr>
              <a:solidFill>
                <a:srgbClr val="FFFFFF"/>
              </a:solidFill>
              <a:latin typeface="Roboto"/>
              <a:ea typeface="Roboto"/>
              <a:cs typeface="Roboto"/>
              <a:sym typeface="Roboto"/>
            </a:endParaRPr>
          </a:p>
        </p:txBody>
      </p:sp>
      <p:sp>
        <p:nvSpPr>
          <p:cNvPr id="165" name="Google Shape;165;p30"/>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History</a:t>
            </a:r>
            <a:endParaRPr sz="3000">
              <a:solidFill>
                <a:srgbClr val="2A3990"/>
              </a:solidFill>
              <a:latin typeface="Roboto"/>
              <a:ea typeface="Roboto"/>
              <a:cs typeface="Roboto"/>
              <a:sym typeface="Roboto"/>
            </a:endParaRPr>
          </a:p>
        </p:txBody>
      </p:sp>
      <p:sp>
        <p:nvSpPr>
          <p:cNvPr id="166" name="Google Shape;166;p30"/>
          <p:cNvSpPr txBox="1"/>
          <p:nvPr/>
        </p:nvSpPr>
        <p:spPr>
          <a:xfrm>
            <a:off x="311700" y="1229975"/>
            <a:ext cx="3999900" cy="3339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200">
                <a:solidFill>
                  <a:srgbClr val="313131"/>
                </a:solidFill>
                <a:highlight>
                  <a:schemeClr val="lt1"/>
                </a:highlight>
                <a:latin typeface="Roboto"/>
                <a:ea typeface="Roboto"/>
                <a:cs typeface="Roboto"/>
                <a:sym typeface="Roboto"/>
              </a:rPr>
              <a:t>What he discovered was that a man's son tended to be roughly as tall as his father. </a:t>
            </a:r>
            <a:endParaRPr sz="2200">
              <a:solidFill>
                <a:srgbClr val="313131"/>
              </a:solidFill>
              <a:highlight>
                <a:schemeClr val="lt1"/>
              </a:highlight>
              <a:latin typeface="Roboto"/>
              <a:ea typeface="Roboto"/>
              <a:cs typeface="Roboto"/>
              <a:sym typeface="Roboto"/>
            </a:endParaRPr>
          </a:p>
          <a:p>
            <a:pPr indent="0" lvl="0" marL="0" rtl="0" algn="l">
              <a:lnSpc>
                <a:spcPct val="100000"/>
              </a:lnSpc>
              <a:spcBef>
                <a:spcPts val="1000"/>
              </a:spcBef>
              <a:spcAft>
                <a:spcPts val="0"/>
              </a:spcAft>
              <a:buNone/>
            </a:pPr>
            <a:r>
              <a:rPr lang="en" sz="2200">
                <a:solidFill>
                  <a:srgbClr val="313131"/>
                </a:solidFill>
                <a:highlight>
                  <a:schemeClr val="lt1"/>
                </a:highlight>
                <a:latin typeface="Roboto"/>
                <a:ea typeface="Roboto"/>
                <a:cs typeface="Roboto"/>
                <a:sym typeface="Roboto"/>
              </a:rPr>
              <a:t>However Galton's breakthrough was that the son's height </a:t>
            </a:r>
            <a:r>
              <a:rPr b="1" lang="en" sz="2200">
                <a:solidFill>
                  <a:srgbClr val="313131"/>
                </a:solidFill>
                <a:highlight>
                  <a:schemeClr val="lt1"/>
                </a:highlight>
                <a:latin typeface="Roboto"/>
                <a:ea typeface="Roboto"/>
                <a:cs typeface="Roboto"/>
                <a:sym typeface="Roboto"/>
              </a:rPr>
              <a:t>tended to be closer to the overall average </a:t>
            </a:r>
            <a:r>
              <a:rPr lang="en" sz="2200">
                <a:solidFill>
                  <a:srgbClr val="313131"/>
                </a:solidFill>
                <a:highlight>
                  <a:schemeClr val="lt1"/>
                </a:highlight>
                <a:latin typeface="Roboto"/>
                <a:ea typeface="Roboto"/>
                <a:cs typeface="Roboto"/>
                <a:sym typeface="Roboto"/>
              </a:rPr>
              <a:t>height of all people.</a:t>
            </a:r>
            <a:endParaRPr sz="2200">
              <a:solidFill>
                <a:srgbClr val="313131"/>
              </a:solidFill>
              <a:highlight>
                <a:schemeClr val="lt1"/>
              </a:highlight>
              <a:latin typeface="Roboto"/>
              <a:ea typeface="Roboto"/>
              <a:cs typeface="Roboto"/>
              <a:sym typeface="Roboto"/>
            </a:endParaRPr>
          </a:p>
          <a:p>
            <a:pPr indent="0" lvl="0" marL="0" rtl="0" algn="l">
              <a:lnSpc>
                <a:spcPct val="100000"/>
              </a:lnSpc>
              <a:spcBef>
                <a:spcPts val="1000"/>
              </a:spcBef>
              <a:spcAft>
                <a:spcPts val="1600"/>
              </a:spcAft>
              <a:buNone/>
            </a:pPr>
            <a:r>
              <a:t/>
            </a:r>
            <a:endParaRPr sz="2200">
              <a:solidFill>
                <a:srgbClr val="313131"/>
              </a:solidFill>
              <a:highlight>
                <a:srgbClr val="FFFFFF"/>
              </a:highlight>
              <a:latin typeface="Roboto"/>
              <a:ea typeface="Roboto"/>
              <a:cs typeface="Roboto"/>
              <a:sym typeface="Roboto"/>
            </a:endParaRPr>
          </a:p>
        </p:txBody>
      </p:sp>
      <p:pic>
        <p:nvPicPr>
          <p:cNvPr id="167" name="Google Shape;167;p30"/>
          <p:cNvPicPr preferRelativeResize="0"/>
          <p:nvPr/>
        </p:nvPicPr>
        <p:blipFill>
          <a:blip r:embed="rId4">
            <a:alphaModFix/>
          </a:blip>
          <a:stretch>
            <a:fillRect/>
          </a:stretch>
        </p:blipFill>
        <p:spPr>
          <a:xfrm>
            <a:off x="5201079" y="1127075"/>
            <a:ext cx="2611271" cy="3544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pic>
        <p:nvPicPr>
          <p:cNvPr descr="watermark.jpg" id="172" name="Google Shape;172;p3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73" name="Google Shape;173;p31"/>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174" name="Google Shape;174;p3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75" name="Google Shape;175;p31"/>
          <p:cNvSpPr txBox="1"/>
          <p:nvPr/>
        </p:nvSpPr>
        <p:spPr>
          <a:xfrm>
            <a:off x="5371500" y="1492500"/>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Math &amp;</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Statistics</a:t>
            </a:r>
            <a:endParaRPr sz="2400">
              <a:solidFill>
                <a:srgbClr val="FFFFFF"/>
              </a:solidFill>
              <a:latin typeface="Roboto"/>
              <a:ea typeface="Roboto"/>
              <a:cs typeface="Roboto"/>
              <a:sym typeface="Roboto"/>
            </a:endParaRPr>
          </a:p>
        </p:txBody>
      </p:sp>
      <p:sp>
        <p:nvSpPr>
          <p:cNvPr id="176" name="Google Shape;176;p31"/>
          <p:cNvSpPr txBox="1"/>
          <p:nvPr/>
        </p:nvSpPr>
        <p:spPr>
          <a:xfrm>
            <a:off x="4122900" y="3571675"/>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Domain</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Knowledge</a:t>
            </a:r>
            <a:endParaRPr sz="2400">
              <a:solidFill>
                <a:srgbClr val="FFFFFF"/>
              </a:solidFill>
              <a:latin typeface="Roboto"/>
              <a:ea typeface="Roboto"/>
              <a:cs typeface="Roboto"/>
              <a:sym typeface="Roboto"/>
            </a:endParaRPr>
          </a:p>
        </p:txBody>
      </p:sp>
      <p:sp>
        <p:nvSpPr>
          <p:cNvPr id="177" name="Google Shape;177;p31"/>
          <p:cNvSpPr txBox="1"/>
          <p:nvPr/>
        </p:nvSpPr>
        <p:spPr>
          <a:xfrm>
            <a:off x="4490700" y="1626600"/>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Machine Learning</a:t>
            </a:r>
            <a:endParaRPr>
              <a:solidFill>
                <a:srgbClr val="FFFFFF"/>
              </a:solidFill>
              <a:latin typeface="Roboto"/>
              <a:ea typeface="Roboto"/>
              <a:cs typeface="Roboto"/>
              <a:sym typeface="Roboto"/>
            </a:endParaRPr>
          </a:p>
        </p:txBody>
      </p:sp>
      <p:sp>
        <p:nvSpPr>
          <p:cNvPr id="178" name="Google Shape;178;p31"/>
          <p:cNvSpPr txBox="1"/>
          <p:nvPr/>
        </p:nvSpPr>
        <p:spPr>
          <a:xfrm>
            <a:off x="3834850" y="2792545"/>
            <a:ext cx="987900" cy="45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Software</a:t>
            </a:r>
            <a:endParaRPr>
              <a:solidFill>
                <a:srgbClr val="FFFFFF"/>
              </a:solidFill>
              <a:latin typeface="Roboto"/>
              <a:ea typeface="Roboto"/>
              <a:cs typeface="Roboto"/>
              <a:sym typeface="Roboto"/>
            </a:endParaRPr>
          </a:p>
        </p:txBody>
      </p:sp>
      <p:sp>
        <p:nvSpPr>
          <p:cNvPr id="179" name="Google Shape;179;p31"/>
          <p:cNvSpPr txBox="1"/>
          <p:nvPr/>
        </p:nvSpPr>
        <p:spPr>
          <a:xfrm>
            <a:off x="5146575" y="2748813"/>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Research</a:t>
            </a:r>
            <a:endParaRPr>
              <a:solidFill>
                <a:srgbClr val="FFFFFF"/>
              </a:solidFill>
              <a:latin typeface="Roboto"/>
              <a:ea typeface="Roboto"/>
              <a:cs typeface="Roboto"/>
              <a:sym typeface="Roboto"/>
            </a:endParaRPr>
          </a:p>
        </p:txBody>
      </p:sp>
      <p:sp>
        <p:nvSpPr>
          <p:cNvPr id="180" name="Google Shape;180;p31"/>
          <p:cNvSpPr txBox="1"/>
          <p:nvPr/>
        </p:nvSpPr>
        <p:spPr>
          <a:xfrm>
            <a:off x="4751975" y="2406900"/>
            <a:ext cx="449100" cy="38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DS</a:t>
            </a:r>
            <a:endParaRPr>
              <a:solidFill>
                <a:srgbClr val="FFFFFF"/>
              </a:solidFill>
              <a:latin typeface="Roboto"/>
              <a:ea typeface="Roboto"/>
              <a:cs typeface="Roboto"/>
              <a:sym typeface="Roboto"/>
            </a:endParaRPr>
          </a:p>
        </p:txBody>
      </p:sp>
      <p:sp>
        <p:nvSpPr>
          <p:cNvPr id="181" name="Google Shape;181;p31"/>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Example</a:t>
            </a:r>
            <a:endParaRPr sz="3000">
              <a:solidFill>
                <a:srgbClr val="2A3990"/>
              </a:solidFill>
              <a:latin typeface="Roboto"/>
              <a:ea typeface="Roboto"/>
              <a:cs typeface="Roboto"/>
              <a:sym typeface="Roboto"/>
            </a:endParaRPr>
          </a:p>
        </p:txBody>
      </p:sp>
      <p:sp>
        <p:nvSpPr>
          <p:cNvPr id="182" name="Google Shape;182;p31"/>
          <p:cNvSpPr txBox="1"/>
          <p:nvPr/>
        </p:nvSpPr>
        <p:spPr>
          <a:xfrm>
            <a:off x="311700" y="1229975"/>
            <a:ext cx="3999900" cy="333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000">
                <a:solidFill>
                  <a:srgbClr val="313131"/>
                </a:solidFill>
                <a:highlight>
                  <a:schemeClr val="lt1"/>
                </a:highlight>
              </a:rPr>
              <a:t>Let's take </a:t>
            </a:r>
            <a:r>
              <a:rPr lang="en" sz="2000">
                <a:solidFill>
                  <a:srgbClr val="0B5394"/>
                </a:solidFill>
                <a:highlight>
                  <a:schemeClr val="lt1"/>
                </a:highlight>
              </a:rPr>
              <a:t>Shaquille O'Neal</a:t>
            </a:r>
            <a:r>
              <a:rPr lang="en" sz="2000">
                <a:solidFill>
                  <a:srgbClr val="313131"/>
                </a:solidFill>
                <a:highlight>
                  <a:schemeClr val="lt1"/>
                </a:highlight>
              </a:rPr>
              <a:t> as an example. Shaq is really tall:7ft 1in (2.2 meters). </a:t>
            </a:r>
            <a:endParaRPr sz="2000">
              <a:solidFill>
                <a:srgbClr val="313131"/>
              </a:solidFill>
              <a:highlight>
                <a:schemeClr val="lt1"/>
              </a:highlight>
            </a:endParaRPr>
          </a:p>
          <a:p>
            <a:pPr indent="0" lvl="0" marL="0" rtl="0" algn="l">
              <a:lnSpc>
                <a:spcPct val="115000"/>
              </a:lnSpc>
              <a:spcBef>
                <a:spcPts val="1600"/>
              </a:spcBef>
              <a:spcAft>
                <a:spcPts val="0"/>
              </a:spcAft>
              <a:buNone/>
            </a:pPr>
            <a:r>
              <a:rPr lang="en" sz="2000">
                <a:solidFill>
                  <a:srgbClr val="313131"/>
                </a:solidFill>
                <a:highlight>
                  <a:schemeClr val="lt1"/>
                </a:highlight>
              </a:rPr>
              <a:t>If Shaq has a son, chances are he'll be pretty tall too. However, Shaq is such an anomaly that there is also a very good chance that his son will be </a:t>
            </a:r>
            <a:r>
              <a:rPr b="1" lang="en" sz="2000">
                <a:solidFill>
                  <a:srgbClr val="313131"/>
                </a:solidFill>
                <a:highlight>
                  <a:schemeClr val="lt1"/>
                </a:highlight>
              </a:rPr>
              <a:t>not be as tall as Shaq</a:t>
            </a:r>
            <a:r>
              <a:rPr lang="en" sz="2000">
                <a:solidFill>
                  <a:srgbClr val="313131"/>
                </a:solidFill>
                <a:highlight>
                  <a:schemeClr val="lt1"/>
                </a:highlight>
              </a:rPr>
              <a:t>.</a:t>
            </a:r>
            <a:endParaRPr sz="2000">
              <a:solidFill>
                <a:srgbClr val="434343"/>
              </a:solidFill>
              <a:latin typeface="Roboto"/>
              <a:ea typeface="Roboto"/>
              <a:cs typeface="Roboto"/>
              <a:sym typeface="Roboto"/>
            </a:endParaRPr>
          </a:p>
          <a:p>
            <a:pPr indent="0" lvl="0" marL="0" rtl="0" algn="l">
              <a:lnSpc>
                <a:spcPct val="100000"/>
              </a:lnSpc>
              <a:spcBef>
                <a:spcPts val="1600"/>
              </a:spcBef>
              <a:spcAft>
                <a:spcPts val="1600"/>
              </a:spcAft>
              <a:buNone/>
            </a:pPr>
            <a:r>
              <a:t/>
            </a:r>
            <a:endParaRPr sz="2200">
              <a:solidFill>
                <a:srgbClr val="313131"/>
              </a:solidFill>
              <a:highlight>
                <a:schemeClr val="lt1"/>
              </a:highlight>
              <a:latin typeface="Roboto"/>
              <a:ea typeface="Roboto"/>
              <a:cs typeface="Roboto"/>
              <a:sym typeface="Roboto"/>
            </a:endParaRPr>
          </a:p>
        </p:txBody>
      </p:sp>
      <p:pic>
        <p:nvPicPr>
          <p:cNvPr id="183" name="Google Shape;183;p31"/>
          <p:cNvPicPr preferRelativeResize="0"/>
          <p:nvPr/>
        </p:nvPicPr>
        <p:blipFill>
          <a:blip r:embed="rId4">
            <a:alphaModFix/>
          </a:blip>
          <a:stretch>
            <a:fillRect/>
          </a:stretch>
        </p:blipFill>
        <p:spPr>
          <a:xfrm>
            <a:off x="5383250" y="605476"/>
            <a:ext cx="2720874" cy="41958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pic>
        <p:nvPicPr>
          <p:cNvPr descr="watermark.jpg" id="188" name="Google Shape;188;p3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89" name="Google Shape;189;p32"/>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190" name="Google Shape;190;p3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91" name="Google Shape;191;p32"/>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Example</a:t>
            </a:r>
            <a:endParaRPr sz="3000">
              <a:solidFill>
                <a:srgbClr val="2A3990"/>
              </a:solidFill>
              <a:latin typeface="Roboto"/>
              <a:ea typeface="Roboto"/>
              <a:cs typeface="Roboto"/>
              <a:sym typeface="Roboto"/>
            </a:endParaRPr>
          </a:p>
        </p:txBody>
      </p:sp>
      <p:sp>
        <p:nvSpPr>
          <p:cNvPr id="192" name="Google Shape;192;p32"/>
          <p:cNvSpPr txBox="1"/>
          <p:nvPr/>
        </p:nvSpPr>
        <p:spPr>
          <a:xfrm>
            <a:off x="311700" y="1229975"/>
            <a:ext cx="3999900" cy="3339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200">
                <a:solidFill>
                  <a:srgbClr val="313131"/>
                </a:solidFill>
                <a:highlight>
                  <a:schemeClr val="lt1"/>
                </a:highlight>
                <a:latin typeface="Roboto"/>
                <a:ea typeface="Roboto"/>
                <a:cs typeface="Roboto"/>
                <a:sym typeface="Roboto"/>
              </a:rPr>
              <a:t>Turns out this is the case: Shaq's son is pretty tall (6 ft 7 in), but not nearly as tall as his dad.</a:t>
            </a:r>
            <a:endParaRPr sz="2200">
              <a:solidFill>
                <a:srgbClr val="313131"/>
              </a:solidFill>
              <a:highlight>
                <a:schemeClr val="lt1"/>
              </a:highlight>
              <a:latin typeface="Roboto"/>
              <a:ea typeface="Roboto"/>
              <a:cs typeface="Roboto"/>
              <a:sym typeface="Roboto"/>
            </a:endParaRPr>
          </a:p>
          <a:p>
            <a:pPr indent="0" lvl="0" marL="0" rtl="0" algn="l">
              <a:lnSpc>
                <a:spcPct val="100000"/>
              </a:lnSpc>
              <a:spcBef>
                <a:spcPts val="1000"/>
              </a:spcBef>
              <a:spcAft>
                <a:spcPts val="0"/>
              </a:spcAft>
              <a:buNone/>
            </a:pPr>
            <a:r>
              <a:rPr lang="en" sz="2200">
                <a:solidFill>
                  <a:srgbClr val="313131"/>
                </a:solidFill>
                <a:highlight>
                  <a:schemeClr val="lt1"/>
                </a:highlight>
                <a:latin typeface="Roboto"/>
                <a:ea typeface="Roboto"/>
                <a:cs typeface="Roboto"/>
                <a:sym typeface="Roboto"/>
              </a:rPr>
              <a:t>Galton called this phenomenon </a:t>
            </a:r>
            <a:r>
              <a:rPr b="1" lang="en" sz="2200">
                <a:solidFill>
                  <a:srgbClr val="313131"/>
                </a:solidFill>
                <a:highlight>
                  <a:schemeClr val="lt1"/>
                </a:highlight>
                <a:latin typeface="Roboto"/>
                <a:ea typeface="Roboto"/>
                <a:cs typeface="Roboto"/>
                <a:sym typeface="Roboto"/>
              </a:rPr>
              <a:t>regression</a:t>
            </a:r>
            <a:r>
              <a:rPr lang="en" sz="2200">
                <a:solidFill>
                  <a:srgbClr val="313131"/>
                </a:solidFill>
                <a:highlight>
                  <a:schemeClr val="lt1"/>
                </a:highlight>
                <a:latin typeface="Roboto"/>
                <a:ea typeface="Roboto"/>
                <a:cs typeface="Roboto"/>
                <a:sym typeface="Roboto"/>
              </a:rPr>
              <a:t>, as in "A father's son's height tends to regress (or drift towards) the mean (average) height."</a:t>
            </a:r>
            <a:endParaRPr sz="2200">
              <a:solidFill>
                <a:srgbClr val="313131"/>
              </a:solidFill>
              <a:highlight>
                <a:schemeClr val="lt1"/>
              </a:highlight>
              <a:latin typeface="Roboto"/>
              <a:ea typeface="Roboto"/>
              <a:cs typeface="Roboto"/>
              <a:sym typeface="Roboto"/>
            </a:endParaRPr>
          </a:p>
          <a:p>
            <a:pPr indent="0" lvl="0" marL="0" rtl="0" algn="l">
              <a:lnSpc>
                <a:spcPct val="100000"/>
              </a:lnSpc>
              <a:spcBef>
                <a:spcPts val="1000"/>
              </a:spcBef>
              <a:spcAft>
                <a:spcPts val="1600"/>
              </a:spcAft>
              <a:buNone/>
            </a:pPr>
            <a:r>
              <a:t/>
            </a:r>
            <a:endParaRPr sz="2200">
              <a:solidFill>
                <a:srgbClr val="313131"/>
              </a:solidFill>
              <a:highlight>
                <a:schemeClr val="lt1"/>
              </a:highlight>
              <a:latin typeface="Roboto"/>
              <a:ea typeface="Roboto"/>
              <a:cs typeface="Roboto"/>
              <a:sym typeface="Roboto"/>
            </a:endParaRPr>
          </a:p>
        </p:txBody>
      </p:sp>
      <p:pic>
        <p:nvPicPr>
          <p:cNvPr id="193" name="Google Shape;193;p32"/>
          <p:cNvPicPr preferRelativeResize="0"/>
          <p:nvPr/>
        </p:nvPicPr>
        <p:blipFill>
          <a:blip r:embed="rId4">
            <a:alphaModFix/>
          </a:blip>
          <a:stretch>
            <a:fillRect/>
          </a:stretch>
        </p:blipFill>
        <p:spPr>
          <a:xfrm>
            <a:off x="5383250" y="605476"/>
            <a:ext cx="2720874" cy="41958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pic>
        <p:nvPicPr>
          <p:cNvPr descr="watermark.jpg" id="198" name="Google Shape;198;p3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99" name="Google Shape;199;p33"/>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200" name="Google Shape;200;p3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201" name="Google Shape;201;p33"/>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Example</a:t>
            </a:r>
            <a:endParaRPr sz="3000">
              <a:solidFill>
                <a:srgbClr val="2A3990"/>
              </a:solidFill>
              <a:latin typeface="Roboto"/>
              <a:ea typeface="Roboto"/>
              <a:cs typeface="Roboto"/>
              <a:sym typeface="Roboto"/>
            </a:endParaRPr>
          </a:p>
        </p:txBody>
      </p:sp>
      <p:sp>
        <p:nvSpPr>
          <p:cNvPr id="202" name="Google Shape;202;p33"/>
          <p:cNvSpPr txBox="1"/>
          <p:nvPr/>
        </p:nvSpPr>
        <p:spPr>
          <a:xfrm>
            <a:off x="311700" y="1229975"/>
            <a:ext cx="3999900" cy="333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400">
                <a:solidFill>
                  <a:srgbClr val="313131"/>
                </a:solidFill>
                <a:highlight>
                  <a:schemeClr val="lt1"/>
                </a:highlight>
              </a:rPr>
              <a:t>Let's take the simplest possible example: calculating a regression with only 2 data points.</a:t>
            </a:r>
            <a:endParaRPr sz="2400">
              <a:solidFill>
                <a:srgbClr val="434343"/>
              </a:solidFill>
              <a:latin typeface="Roboto"/>
              <a:ea typeface="Roboto"/>
              <a:cs typeface="Roboto"/>
              <a:sym typeface="Roboto"/>
            </a:endParaRPr>
          </a:p>
          <a:p>
            <a:pPr indent="0" lvl="0" marL="0" rtl="0" algn="l">
              <a:lnSpc>
                <a:spcPct val="100000"/>
              </a:lnSpc>
              <a:spcBef>
                <a:spcPts val="1600"/>
              </a:spcBef>
              <a:spcAft>
                <a:spcPts val="1600"/>
              </a:spcAft>
              <a:buNone/>
            </a:pPr>
            <a:r>
              <a:t/>
            </a:r>
            <a:endParaRPr sz="2200">
              <a:solidFill>
                <a:srgbClr val="313131"/>
              </a:solidFill>
              <a:highlight>
                <a:schemeClr val="lt1"/>
              </a:highlight>
              <a:latin typeface="Roboto"/>
              <a:ea typeface="Roboto"/>
              <a:cs typeface="Roboto"/>
              <a:sym typeface="Roboto"/>
            </a:endParaRPr>
          </a:p>
        </p:txBody>
      </p:sp>
      <p:pic>
        <p:nvPicPr>
          <p:cNvPr id="203" name="Google Shape;203;p33"/>
          <p:cNvPicPr preferRelativeResize="0"/>
          <p:nvPr/>
        </p:nvPicPr>
        <p:blipFill>
          <a:blip r:embed="rId4">
            <a:alphaModFix/>
          </a:blip>
          <a:stretch>
            <a:fillRect/>
          </a:stretch>
        </p:blipFill>
        <p:spPr>
          <a:xfrm>
            <a:off x="4209427" y="1229975"/>
            <a:ext cx="4755977" cy="345889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